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8"/>
  </p:notesMasterIdLst>
  <p:handoutMasterIdLst>
    <p:handoutMasterId r:id="rId9"/>
  </p:handoutMasterIdLst>
  <p:sldIdLst>
    <p:sldId id="372" r:id="rId2"/>
    <p:sldId id="373" r:id="rId3"/>
    <p:sldId id="374" r:id="rId4"/>
    <p:sldId id="375" r:id="rId5"/>
    <p:sldId id="376" r:id="rId6"/>
    <p:sldId id="37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6977"/>
    <p:restoredTop sz="90376"/>
  </p:normalViewPr>
  <p:slideViewPr>
    <p:cSldViewPr snapToGrid="0" snapToObjects="1">
      <p:cViewPr varScale="1">
        <p:scale>
          <a:sx n="135" d="100"/>
          <a:sy n="135" d="100"/>
        </p:scale>
        <p:origin x="6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D1A43-C115-BD4A-ACEA-D75F98519175}" type="datetimeFigureOut">
              <a:rPr lang="en-US" smtClean="0"/>
              <a:t>2/13/18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668E2-5291-EF4E-A7AD-ED702B60A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96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8CD26-1C22-7642-8B11-D28C92B70483}" type="datetimeFigureOut">
              <a:rPr lang="en-US" smtClean="0"/>
              <a:t>2/13/18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1F116-A58F-1147-AFA3-C0A66AF8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08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MM_Guzdial</a:t>
            </a:r>
            <a:r>
              <a:rPr lang="en-US" dirty="0"/>
              <a:t>/S15/Week2Day1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 and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C59E-57FF-5441-AAE5-766736D73AB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90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B878EDF8-2E6C-4047-BC18-06494607CD6E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2/13/18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C91E0E9B-5B4C-D54C-BD61-23D346435524}" type="slidenum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146-1BE7-C54A-9792-E5D5E211206F}" type="datetime1">
              <a:rPr lang="en-US" smtClean="0">
                <a:solidFill>
                  <a:srgbClr val="000000"/>
                </a:solidFill>
              </a:rPr>
              <a:pPr/>
              <a:t>2/13/18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AE41-72B0-E948-AD0C-C7B2D7AAC63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00D4A-0CD1-5846-8CD9-A6F7DE3C4E28}" type="datetime1">
              <a:rPr lang="en-US" smtClean="0">
                <a:solidFill>
                  <a:srgbClr val="000000"/>
                </a:solidFill>
              </a:rPr>
              <a:pPr/>
              <a:t>2/13/18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9405-6DE5-5B4D-B745-F8FAD93B46E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6CB9-2C09-E94A-8440-8042112DFD95}" type="datetime1">
              <a:rPr lang="en-US" smtClean="0">
                <a:solidFill>
                  <a:srgbClr val="000000"/>
                </a:solidFill>
              </a:rPr>
              <a:pPr/>
              <a:t>2/13/18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902D-33B3-6347-A702-809E934391A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B076-9D04-9244-A1D1-2930F9AF8D7C}" type="datetime1">
              <a:rPr lang="en-US" smtClean="0">
                <a:solidFill>
                  <a:srgbClr val="000000"/>
                </a:solidFill>
              </a:rPr>
              <a:pPr/>
              <a:t>2/13/18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C56B-9118-A440-88F3-FC557310281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D8FB-B4C4-094A-BB6A-A010A5A1DBC7}" type="datetime1">
              <a:rPr lang="en-US" smtClean="0">
                <a:solidFill>
                  <a:srgbClr val="000000"/>
                </a:solidFill>
              </a:rPr>
              <a:pPr/>
              <a:t>2/13/18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40AC-D134-0C4E-8291-C8B0A5F267BE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F429-25A6-2246-9F37-0944CCA10EAB}" type="datetime1">
              <a:rPr lang="en-US" smtClean="0">
                <a:solidFill>
                  <a:srgbClr val="000000"/>
                </a:solidFill>
              </a:rPr>
              <a:pPr/>
              <a:t>2/13/18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5BC6E-EEAA-7044-87DC-D06AA2AC242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8908-AA38-2245-A20A-E80D12364451}" type="datetime1">
              <a:rPr lang="en-US" smtClean="0">
                <a:solidFill>
                  <a:srgbClr val="000000"/>
                </a:solidFill>
              </a:rPr>
              <a:pPr/>
              <a:t>2/13/18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795F-C9DB-F344-8D54-F8D5B0222EF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DF-A8DF-CA49-9CDE-2D27AD9695D0}" type="datetime1">
              <a:rPr lang="en-US" smtClean="0">
                <a:solidFill>
                  <a:srgbClr val="000000"/>
                </a:solidFill>
              </a:rPr>
              <a:pPr/>
              <a:t>2/13/18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C1CD-FCFC-D847-925A-FEDB6A3135E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5051-E384-ED44-AB1A-641DE1E516F6}" type="datetime1">
              <a:rPr lang="en-US" smtClean="0">
                <a:solidFill>
                  <a:srgbClr val="000000"/>
                </a:solidFill>
              </a:rPr>
              <a:pPr/>
              <a:t>2/13/18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859E-D438-3743-82E8-257D1D1530F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69A4-5C4A-614B-B76D-71F46C595CC8}" type="datetime1">
              <a:rPr lang="en-US" smtClean="0">
                <a:solidFill>
                  <a:srgbClr val="000000"/>
                </a:solidFill>
              </a:rPr>
              <a:pPr/>
              <a:t>2/13/18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6B41-350E-694E-A89C-8784D9E18E2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B878EDF8-2E6C-4047-BC18-06494607CD6E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2/13/18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Boolean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7733"/>
            <a:ext cx="8229600" cy="5520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If A is TRUE, B is FALSE, and C is FALSE, evaluate:</a:t>
            </a:r>
            <a:endParaRPr lang="en-US" i="1" dirty="0"/>
          </a:p>
          <a:p>
            <a:pPr marL="0" indent="0">
              <a:buNone/>
            </a:pPr>
            <a:r>
              <a:rPr lang="en-US" dirty="0"/>
              <a:t>(A</a:t>
            </a:r>
            <a:r>
              <a:rPr lang="en-US" dirty="0">
                <a:latin typeface="Wingdings"/>
              </a:rPr>
              <a:t></a:t>
            </a:r>
            <a:r>
              <a:rPr lang="en-US" dirty="0"/>
              <a:t>B’) + (B</a:t>
            </a:r>
            <a:r>
              <a:rPr lang="en-US" dirty="0">
                <a:latin typeface="Wingdings"/>
              </a:rPr>
              <a:t></a:t>
            </a:r>
            <a:r>
              <a:rPr lang="en-US" dirty="0"/>
              <a:t>C)’ + B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(B+C’)</a:t>
            </a:r>
            <a:r>
              <a:rPr lang="en-US" dirty="0">
                <a:latin typeface="Wingdings"/>
              </a:rPr>
              <a:t></a:t>
            </a:r>
            <a:r>
              <a:rPr lang="en-US" dirty="0"/>
              <a:t>(A+B)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A + ((B’</a:t>
            </a:r>
            <a:r>
              <a:rPr lang="en-US" dirty="0">
                <a:latin typeface="Wingdings"/>
              </a:rPr>
              <a:t></a:t>
            </a:r>
            <a:r>
              <a:rPr lang="en-US" dirty="0"/>
              <a:t>C) + C’)</a:t>
            </a:r>
          </a:p>
        </p:txBody>
      </p:sp>
    </p:spTree>
    <p:extLst>
      <p:ext uri="{BB962C8B-B14F-4D97-AF65-F5344CB8AC3E}">
        <p14:creationId xmlns:p14="http://schemas.microsoft.com/office/powerpoint/2010/main" val="108879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Give truth table and Boolean expression for circuit below</a:t>
            </a:r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 bwMode="auto">
          <a:xfrm>
            <a:off x="1760008" y="1933998"/>
            <a:ext cx="5814060" cy="2400300"/>
            <a:chOff x="1152" y="6400"/>
            <a:chExt cx="9156" cy="3780"/>
          </a:xfrm>
        </p:grpSpPr>
        <p:sp>
          <p:nvSpPr>
            <p:cNvPr id="13" name="AutoShape 183"/>
            <p:cNvSpPr>
              <a:spLocks noChangeAspect="1" noChangeArrowheads="1" noTextEdit="1"/>
            </p:cNvSpPr>
            <p:nvPr/>
          </p:nvSpPr>
          <p:spPr bwMode="auto">
            <a:xfrm>
              <a:off x="1152" y="6400"/>
              <a:ext cx="9156" cy="37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4" name="Line 184"/>
            <p:cNvCxnSpPr/>
            <p:nvPr/>
          </p:nvCxnSpPr>
          <p:spPr bwMode="auto">
            <a:xfrm>
              <a:off x="2052" y="6889"/>
              <a:ext cx="1800" cy="5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5" name="Text Box 185"/>
            <p:cNvSpPr txBox="1">
              <a:spLocks noChangeArrowheads="1"/>
            </p:cNvSpPr>
            <p:nvPr/>
          </p:nvSpPr>
          <p:spPr bwMode="auto">
            <a:xfrm>
              <a:off x="1512" y="6580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>
                  <a:effectLst/>
                  <a:latin typeface="Times New Roman"/>
                  <a:ea typeface="Times New Roman"/>
                </a:rPr>
                <a:t>A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" name="Text Box 186"/>
            <p:cNvSpPr txBox="1">
              <a:spLocks noChangeArrowheads="1"/>
            </p:cNvSpPr>
            <p:nvPr/>
          </p:nvSpPr>
          <p:spPr bwMode="auto">
            <a:xfrm>
              <a:off x="1332" y="8200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>
                  <a:effectLst/>
                  <a:latin typeface="Times New Roman"/>
                  <a:ea typeface="Times New Roman"/>
                </a:rPr>
                <a:t>B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Text Box 187"/>
            <p:cNvSpPr txBox="1">
              <a:spLocks noChangeArrowheads="1"/>
            </p:cNvSpPr>
            <p:nvPr/>
          </p:nvSpPr>
          <p:spPr bwMode="auto">
            <a:xfrm>
              <a:off x="1332" y="9460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>
                  <a:effectLst/>
                  <a:latin typeface="Times New Roman"/>
                  <a:ea typeface="Times New Roman"/>
                </a:rPr>
                <a:t>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grpSp>
          <p:nvGrpSpPr>
            <p:cNvPr id="18" name="Group 17"/>
            <p:cNvGrpSpPr>
              <a:grpSpLocks/>
            </p:cNvGrpSpPr>
            <p:nvPr/>
          </p:nvGrpSpPr>
          <p:grpSpPr bwMode="auto">
            <a:xfrm>
              <a:off x="3672" y="6580"/>
              <a:ext cx="1440" cy="960"/>
              <a:chOff x="6372" y="8560"/>
              <a:chExt cx="1440" cy="960"/>
            </a:xfrm>
          </p:grpSpPr>
          <p:sp>
            <p:nvSpPr>
              <p:cNvPr id="44" name="AutoShape 189"/>
              <p:cNvSpPr>
                <a:spLocks noChangeArrowheads="1"/>
              </p:cNvSpPr>
              <p:nvPr/>
            </p:nvSpPr>
            <p:spPr bwMode="auto">
              <a:xfrm flipH="1">
                <a:off x="6372" y="8560"/>
                <a:ext cx="1440" cy="960"/>
              </a:xfrm>
              <a:prstGeom prst="flowChartOnlineStorage">
                <a:avLst/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45" name="Line 190"/>
              <p:cNvCxnSpPr/>
              <p:nvPr/>
            </p:nvCxnSpPr>
            <p:spPr bwMode="auto">
              <a:xfrm>
                <a:off x="7092" y="8920"/>
                <a:ext cx="1" cy="36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46" name="Line 191"/>
              <p:cNvCxnSpPr/>
              <p:nvPr/>
            </p:nvCxnSpPr>
            <p:spPr bwMode="auto">
              <a:xfrm>
                <a:off x="6912" y="9100"/>
                <a:ext cx="3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sp>
          <p:nvSpPr>
            <p:cNvPr id="19" name="AutoShape 192"/>
            <p:cNvSpPr>
              <a:spLocks noChangeArrowheads="1"/>
            </p:cNvSpPr>
            <p:nvPr/>
          </p:nvSpPr>
          <p:spPr bwMode="auto">
            <a:xfrm>
              <a:off x="4752" y="8669"/>
              <a:ext cx="1260" cy="900"/>
            </a:xfrm>
            <a:prstGeom prst="flowChartDelay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20" name="Line 193"/>
            <p:cNvCxnSpPr/>
            <p:nvPr/>
          </p:nvCxnSpPr>
          <p:spPr bwMode="auto">
            <a:xfrm>
              <a:off x="5112" y="6940"/>
              <a:ext cx="126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1" name="Line 194"/>
            <p:cNvCxnSpPr/>
            <p:nvPr/>
          </p:nvCxnSpPr>
          <p:spPr bwMode="auto">
            <a:xfrm>
              <a:off x="6372" y="6940"/>
              <a:ext cx="0" cy="72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2" name="Line 195"/>
            <p:cNvCxnSpPr/>
            <p:nvPr/>
          </p:nvCxnSpPr>
          <p:spPr bwMode="auto">
            <a:xfrm>
              <a:off x="6372" y="7660"/>
              <a:ext cx="9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3" name="Line 196"/>
            <p:cNvCxnSpPr/>
            <p:nvPr/>
          </p:nvCxnSpPr>
          <p:spPr bwMode="auto">
            <a:xfrm flipV="1">
              <a:off x="6072" y="9100"/>
              <a:ext cx="30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4" name="Line 197"/>
            <p:cNvCxnSpPr/>
            <p:nvPr/>
          </p:nvCxnSpPr>
          <p:spPr bwMode="auto">
            <a:xfrm flipV="1">
              <a:off x="6372" y="8020"/>
              <a:ext cx="0" cy="10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5" name="Line 198"/>
            <p:cNvCxnSpPr/>
            <p:nvPr/>
          </p:nvCxnSpPr>
          <p:spPr bwMode="auto">
            <a:xfrm>
              <a:off x="6372" y="8020"/>
              <a:ext cx="9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6" name="Line 199"/>
            <p:cNvCxnSpPr/>
            <p:nvPr/>
          </p:nvCxnSpPr>
          <p:spPr bwMode="auto">
            <a:xfrm>
              <a:off x="1872" y="9640"/>
              <a:ext cx="72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7" name="Line 200"/>
            <p:cNvCxnSpPr/>
            <p:nvPr/>
          </p:nvCxnSpPr>
          <p:spPr bwMode="auto">
            <a:xfrm flipV="1">
              <a:off x="4308" y="9281"/>
              <a:ext cx="1" cy="36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8" name="Line 201"/>
            <p:cNvCxnSpPr/>
            <p:nvPr/>
          </p:nvCxnSpPr>
          <p:spPr bwMode="auto">
            <a:xfrm>
              <a:off x="2593" y="9640"/>
              <a:ext cx="900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9" name="Line 202"/>
            <p:cNvCxnSpPr/>
            <p:nvPr/>
          </p:nvCxnSpPr>
          <p:spPr bwMode="auto">
            <a:xfrm>
              <a:off x="1872" y="8380"/>
              <a:ext cx="72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" name="Line 203"/>
            <p:cNvCxnSpPr/>
            <p:nvPr/>
          </p:nvCxnSpPr>
          <p:spPr bwMode="auto">
            <a:xfrm>
              <a:off x="2592" y="7300"/>
              <a:ext cx="1" cy="162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1" name="Line 204"/>
            <p:cNvCxnSpPr/>
            <p:nvPr/>
          </p:nvCxnSpPr>
          <p:spPr bwMode="auto">
            <a:xfrm>
              <a:off x="2592" y="8920"/>
              <a:ext cx="2161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2" name="Line 205"/>
            <p:cNvCxnSpPr/>
            <p:nvPr/>
          </p:nvCxnSpPr>
          <p:spPr bwMode="auto">
            <a:xfrm>
              <a:off x="8100" y="7723"/>
              <a:ext cx="648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3" name="AutoShape 206"/>
            <p:cNvSpPr>
              <a:spLocks noChangeArrowheads="1"/>
            </p:cNvSpPr>
            <p:nvPr/>
          </p:nvSpPr>
          <p:spPr bwMode="auto">
            <a:xfrm>
              <a:off x="6840" y="7313"/>
              <a:ext cx="1260" cy="900"/>
            </a:xfrm>
            <a:prstGeom prst="flowChartDelay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34" name="Line 207"/>
            <p:cNvCxnSpPr/>
            <p:nvPr/>
          </p:nvCxnSpPr>
          <p:spPr bwMode="auto">
            <a:xfrm>
              <a:off x="2592" y="7300"/>
              <a:ext cx="126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7380" y="7660"/>
              <a:ext cx="180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5172" y="8981"/>
              <a:ext cx="180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7" name="AutoShape 223"/>
            <p:cNvSpPr>
              <a:spLocks noChangeArrowheads="1"/>
            </p:cNvSpPr>
            <p:nvPr/>
          </p:nvSpPr>
          <p:spPr bwMode="auto">
            <a:xfrm rot="5400000">
              <a:off x="3433" y="9460"/>
              <a:ext cx="540" cy="42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38" name="Line 228"/>
            <p:cNvCxnSpPr/>
            <p:nvPr/>
          </p:nvCxnSpPr>
          <p:spPr bwMode="auto">
            <a:xfrm>
              <a:off x="4309" y="9281"/>
              <a:ext cx="444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9" name="Oval 38"/>
            <p:cNvSpPr>
              <a:spLocks noChangeArrowheads="1"/>
            </p:cNvSpPr>
            <p:nvPr/>
          </p:nvSpPr>
          <p:spPr bwMode="auto">
            <a:xfrm>
              <a:off x="3913" y="9569"/>
              <a:ext cx="180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40" name="Line 229"/>
            <p:cNvCxnSpPr/>
            <p:nvPr/>
          </p:nvCxnSpPr>
          <p:spPr bwMode="auto">
            <a:xfrm>
              <a:off x="4093" y="9641"/>
              <a:ext cx="215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41" name="AutoShape 230"/>
            <p:cNvSpPr>
              <a:spLocks noChangeArrowheads="1"/>
            </p:cNvSpPr>
            <p:nvPr/>
          </p:nvSpPr>
          <p:spPr bwMode="auto">
            <a:xfrm rot="5400000">
              <a:off x="8687" y="7540"/>
              <a:ext cx="540" cy="42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2" name="Oval 41"/>
            <p:cNvSpPr>
              <a:spLocks noChangeArrowheads="1"/>
            </p:cNvSpPr>
            <p:nvPr/>
          </p:nvSpPr>
          <p:spPr bwMode="auto">
            <a:xfrm>
              <a:off x="9167" y="7660"/>
              <a:ext cx="180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43" name="Line 231"/>
            <p:cNvCxnSpPr/>
            <p:nvPr/>
          </p:nvCxnSpPr>
          <p:spPr bwMode="auto">
            <a:xfrm>
              <a:off x="9347" y="7725"/>
              <a:ext cx="709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785013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 txBox="1">
            <a:spLocks noChangeArrowheads="1"/>
          </p:cNvSpPr>
          <p:nvPr/>
        </p:nvSpPr>
        <p:spPr bwMode="auto">
          <a:xfrm>
            <a:off x="448735" y="364064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Sum-of-Products Practice</a:t>
            </a:r>
            <a:br>
              <a:rPr lang="en-US" sz="3600" b="0" dirty="0">
                <a:latin typeface="+mj-lt"/>
              </a:rPr>
            </a:br>
            <a:endParaRPr lang="en-US" sz="3600" b="0" dirty="0">
              <a:latin typeface="+mj-lt"/>
            </a:endParaRPr>
          </a:p>
        </p:txBody>
      </p:sp>
      <p:sp>
        <p:nvSpPr>
          <p:cNvPr id="52227" name="Rectangle 3"/>
          <p:cNvSpPr txBox="1">
            <a:spLocks noChangeArrowheads="1"/>
          </p:cNvSpPr>
          <p:nvPr/>
        </p:nvSpPr>
        <p:spPr bwMode="auto">
          <a:xfrm>
            <a:off x="228600" y="1371600"/>
            <a:ext cx="4114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r>
              <a:rPr lang="en-US" sz="2800">
                <a:latin typeface="Arial" charset="0"/>
              </a:rPr>
              <a:t>Try this: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2133600"/>
          <a:ext cx="3733800" cy="37338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933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505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333399"/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333399"/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333399"/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333399"/>
                          </a:solidFill>
                        </a:rPr>
                        <a:t>Output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5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5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5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5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5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5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5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5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158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 txBox="1">
            <a:spLocks noChangeArrowheads="1"/>
          </p:cNvSpPr>
          <p:nvPr/>
        </p:nvSpPr>
        <p:spPr bwMode="auto">
          <a:xfrm>
            <a:off x="228600" y="1371600"/>
            <a:ext cx="8153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r>
              <a:rPr lang="en-US" sz="2800">
                <a:latin typeface="Arial" charset="0"/>
              </a:rPr>
              <a:t>Show the equivalent Boolean expression: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endParaRPr lang="en-US" sz="280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r>
              <a:rPr lang="en-US" sz="2800">
                <a:latin typeface="Arial" charset="0"/>
              </a:rPr>
              <a:t>And circuit: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48735" y="364064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Sum-of-Products Practice</a:t>
            </a:r>
            <a:br>
              <a:rPr lang="en-US" sz="3600" b="0" dirty="0">
                <a:latin typeface="+mj-lt"/>
              </a:rPr>
            </a:br>
            <a:endParaRPr lang="en-US" sz="3600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97301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48735" y="364064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Sum-of-Products Practice: </a:t>
            </a:r>
          </a:p>
          <a:p>
            <a:pPr algn="ctr" eaLnBrk="1" hangingPunct="1"/>
            <a:r>
              <a:rPr lang="en-US" sz="4000" b="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Amazing Race Circuit</a:t>
            </a:r>
            <a:br>
              <a:rPr lang="en-US" sz="3600" b="0" dirty="0">
                <a:latin typeface="+mj-lt"/>
              </a:rPr>
            </a:br>
            <a:endParaRPr lang="en-US" sz="3600" b="0" dirty="0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 to 3 teams</a:t>
            </a:r>
            <a:r>
              <a:rPr lang="mr-IN" dirty="0"/>
              <a:t>…</a:t>
            </a:r>
            <a:r>
              <a:rPr lang="en-US" dirty="0"/>
              <a:t> it’s a really hard challenge</a:t>
            </a:r>
          </a:p>
          <a:p>
            <a:r>
              <a:rPr lang="en-US" dirty="0"/>
              <a:t>If 1 team can do it and the other 2 can’t, then we have a winner!</a:t>
            </a:r>
          </a:p>
          <a:p>
            <a:r>
              <a:rPr lang="en-US" dirty="0"/>
              <a:t>Create a truth table, </a:t>
            </a:r>
            <a:r>
              <a:rPr lang="en-US" dirty="0" err="1"/>
              <a:t>boolean</a:t>
            </a:r>
            <a:r>
              <a:rPr lang="en-US" dirty="0"/>
              <a:t> expression and circuit to represent this challenge</a:t>
            </a:r>
          </a:p>
        </p:txBody>
      </p:sp>
    </p:spTree>
    <p:extLst>
      <p:ext uri="{BB962C8B-B14F-4D97-AF65-F5344CB8AC3E}">
        <p14:creationId xmlns:p14="http://schemas.microsoft.com/office/powerpoint/2010/main" val="3635148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48735" y="364064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Sum-of-Products Practice: </a:t>
            </a:r>
          </a:p>
          <a:p>
            <a:pPr algn="ctr" eaLnBrk="1" hangingPunct="1"/>
            <a:r>
              <a:rPr lang="en-US" sz="4000" b="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Amazing Race Circuit</a:t>
            </a:r>
            <a:br>
              <a:rPr lang="en-US" sz="3600" b="0" dirty="0">
                <a:latin typeface="+mj-lt"/>
              </a:rPr>
            </a:br>
            <a:endParaRPr lang="en-US" sz="3600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6257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5009</TotalTime>
  <Words>160</Words>
  <Application>Microsoft Macintosh PowerPoint</Application>
  <PresentationFormat>On-screen Show (4:3)</PresentationFormat>
  <Paragraphs>71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Mangal</vt:lpstr>
      <vt:lpstr>Times New Roman</vt:lpstr>
      <vt:lpstr>Wingdings</vt:lpstr>
      <vt:lpstr>Clarity</vt:lpstr>
      <vt:lpstr>Evaluating Boolean expressions</vt:lpstr>
      <vt:lpstr>Give truth table and Boolean expression for circuit below</vt:lpstr>
      <vt:lpstr>PowerPoint Presentation</vt:lpstr>
      <vt:lpstr>PowerPoint Presentation</vt:lpstr>
      <vt:lpstr>PowerPoint Presentation</vt:lpstr>
      <vt:lpstr>PowerPoint Presentation</vt:lpstr>
    </vt:vector>
  </TitlesOfParts>
  <Company>Siena College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MaryAnne Egan</dc:creator>
  <cp:lastModifiedBy>Microsoft Office User</cp:lastModifiedBy>
  <cp:revision>46</cp:revision>
  <cp:lastPrinted>2018-02-09T15:42:32Z</cp:lastPrinted>
  <dcterms:created xsi:type="dcterms:W3CDTF">2015-09-22T15:33:46Z</dcterms:created>
  <dcterms:modified xsi:type="dcterms:W3CDTF">2018-02-14T18:36:43Z</dcterms:modified>
</cp:coreProperties>
</file>