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13"/>
  </p:notesMasterIdLst>
  <p:handoutMasterIdLst>
    <p:handoutMasterId r:id="rId14"/>
  </p:handoutMasterIdLst>
  <p:sldIdLst>
    <p:sldId id="373" r:id="rId2"/>
    <p:sldId id="377" r:id="rId3"/>
    <p:sldId id="378" r:id="rId4"/>
    <p:sldId id="379" r:id="rId5"/>
    <p:sldId id="380" r:id="rId6"/>
    <p:sldId id="381" r:id="rId7"/>
    <p:sldId id="385" r:id="rId8"/>
    <p:sldId id="391" r:id="rId9"/>
    <p:sldId id="392" r:id="rId10"/>
    <p:sldId id="387" r:id="rId11"/>
    <p:sldId id="38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8"/>
    <p:restoredTop sz="87207" autoAdjust="0"/>
  </p:normalViewPr>
  <p:slideViewPr>
    <p:cSldViewPr snapToGrid="0" snapToObjects="1">
      <p:cViewPr varScale="1">
        <p:scale>
          <a:sx n="130" d="100"/>
          <a:sy n="130" d="100"/>
        </p:scale>
        <p:origin x="1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D1A43-C115-BD4A-ACEA-D75F9851917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668E2-5291-EF4E-A7AD-ED702B60A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96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CD26-1C22-7642-8B11-D28C92B7048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F116-A58F-1147-AFA3-C0A66AF8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0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79">
              <a:defRPr sz="2400" b="1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29057" indent="-280406" defTabSz="912879">
              <a:defRPr sz="2400" b="1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21626" indent="-224325" defTabSz="912879">
              <a:defRPr sz="2400" b="1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70276" indent="-224325" defTabSz="912879">
              <a:defRPr sz="2400" b="1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18927" indent="-224325" defTabSz="912879">
              <a:defRPr sz="2400" b="1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467577" indent="-224325" defTabSz="912879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16227" indent="-224325" defTabSz="912879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364878" indent="-224325" defTabSz="912879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13528" indent="-224325" defTabSz="912879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952A9FD7-52BC-854E-818A-77F7ED125EBB}" type="slidenum">
              <a:rPr lang="en-US" sz="1200"/>
              <a:pPr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F116-A58F-1147-AFA3-C0A66AF87C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19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F116-A58F-1147-AFA3-C0A66AF87C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19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F116-A58F-1147-AFA3-C0A66AF87C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19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2/15/18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91E0E9B-5B4C-D54C-BD61-23D346435524}" type="slidenum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146-1BE7-C54A-9792-E5D5E211206F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DAE41-72B0-E948-AD0C-C7B2D7AAC63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0D4A-0CD1-5846-8CD9-A6F7DE3C4E28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9405-6DE5-5B4D-B745-F8FAD93B46E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6CB9-2C09-E94A-8440-8042112DFD95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8902D-33B3-6347-A702-809E934391A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B076-9D04-9244-A1D1-2930F9AF8D7C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DC56B-9118-A440-88F3-FC557310281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D8FB-B4C4-094A-BB6A-A010A5A1DBC7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C40AC-D134-0C4E-8291-C8B0A5F267B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F429-25A6-2246-9F37-0944CCA10EAB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5BC6E-EEAA-7044-87DC-D06AA2AC242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8908-AA38-2245-A20A-E80D12364451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A795F-C9DB-F344-8D54-F8D5B0222EF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DF-A8DF-CA49-9CDE-2D27AD9695D0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7C1CD-FCFC-D847-925A-FEDB6A3135E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5051-E384-ED44-AB1A-641DE1E516F6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6859E-D438-3743-82E8-257D1D1530F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69A4-5C4A-614B-B76D-71F46C595CC8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6B41-350E-694E-A89C-8784D9E18E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2/15/18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57200" y="1089144"/>
            <a:ext cx="5035550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>
              <a:defRPr sz="2000">
                <a:solidFill>
                  <a:schemeClr val="tx1"/>
                </a:solidFill>
                <a:latin typeface="Arial Black" charset="0"/>
                <a:ea typeface="MS PGothic" charset="0"/>
                <a:cs typeface="MS PGothic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>
              <a:defRPr>
                <a:solidFill>
                  <a:schemeClr val="tx1"/>
                </a:solidFill>
                <a:latin typeface="Arial Black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00" dirty="0">
                <a:latin typeface="Times" charset="0"/>
              </a:rPr>
              <a:t>What is the output of each function below?   </a:t>
            </a:r>
          </a:p>
          <a:p>
            <a:endParaRPr lang="en-US" sz="1600" dirty="0">
              <a:latin typeface="Times" charset="0"/>
            </a:endParaRPr>
          </a:p>
          <a:p>
            <a:r>
              <a:rPr lang="en-US" sz="1200" dirty="0" err="1">
                <a:latin typeface="Courier New"/>
                <a:cs typeface="Courier New"/>
              </a:rPr>
              <a:t>def</a:t>
            </a:r>
            <a:r>
              <a:rPr lang="en-US" sz="1200" dirty="0">
                <a:latin typeface="Courier New"/>
                <a:cs typeface="Courier New"/>
              </a:rPr>
              <a:t> stars3( ):</a:t>
            </a:r>
          </a:p>
          <a:p>
            <a:r>
              <a:rPr lang="en-US" sz="1200" dirty="0">
                <a:latin typeface="Courier New"/>
                <a:cs typeface="Courier New"/>
              </a:rPr>
              <a:t>    result = ""</a:t>
            </a:r>
          </a:p>
          <a:p>
            <a:r>
              <a:rPr lang="en-US" sz="1200" dirty="0">
                <a:latin typeface="Courier New"/>
                <a:cs typeface="Courier New"/>
              </a:rPr>
              <a:t>    for s in range(4, 10):</a:t>
            </a:r>
          </a:p>
          <a:p>
            <a:r>
              <a:rPr lang="en-US" sz="1200" dirty="0">
                <a:latin typeface="Courier New"/>
                <a:cs typeface="Courier New"/>
              </a:rPr>
              <a:t>          result = result + "*"</a:t>
            </a:r>
          </a:p>
          <a:p>
            <a:r>
              <a:rPr lang="en-US" sz="1200" dirty="0">
                <a:latin typeface="Courier New"/>
                <a:cs typeface="Courier New"/>
              </a:rPr>
              <a:t>    print result</a:t>
            </a:r>
          </a:p>
          <a:p>
            <a:r>
              <a:rPr lang="en-US" sz="1600" dirty="0">
                <a:latin typeface="Times" charset="0"/>
              </a:rPr>
              <a:t>    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57200" y="2995449"/>
            <a:ext cx="3733800" cy="3077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>
              <a:defRPr sz="2000">
                <a:solidFill>
                  <a:schemeClr val="tx1"/>
                </a:solidFill>
                <a:latin typeface="Arial Black" charset="0"/>
                <a:ea typeface="MS PGothic" charset="0"/>
                <a:cs typeface="MS PGothic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>
              <a:defRPr>
                <a:solidFill>
                  <a:schemeClr val="tx1"/>
                </a:solidFill>
                <a:latin typeface="Arial Black" charset="0"/>
                <a:ea typeface="MS PGothic" charset="0"/>
                <a:cs typeface="MS PGothic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eaLnBrk="0" hangingPunct="0">
              <a:buFont typeface="Wingdings" charset="0"/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eaLnBrk="0" hangingPunct="0">
              <a:buFont typeface="Wingdings" charset="0"/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eaLnBrk="0" hangingPunct="0">
              <a:buFont typeface="Wingdings" charset="0"/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eaLnBrk="0" hangingPunct="0">
              <a:buFont typeface="Wingdings" charset="0"/>
              <a:defRPr sz="20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200" dirty="0" err="1">
                <a:latin typeface="Courier New"/>
                <a:cs typeface="Courier New"/>
              </a:rPr>
              <a:t>def</a:t>
            </a:r>
            <a:r>
              <a:rPr lang="en-US" sz="1200" dirty="0">
                <a:latin typeface="Courier New"/>
                <a:cs typeface="Courier New"/>
              </a:rPr>
              <a:t> stars4( ):</a:t>
            </a:r>
          </a:p>
          <a:p>
            <a:r>
              <a:rPr lang="en-US" sz="1200" dirty="0">
                <a:latin typeface="Courier New"/>
                <a:cs typeface="Courier New"/>
              </a:rPr>
              <a:t>    for r in range(1, 4):</a:t>
            </a:r>
          </a:p>
          <a:p>
            <a:r>
              <a:rPr lang="en-US" sz="1200" dirty="0">
                <a:latin typeface="Courier New"/>
                <a:cs typeface="Courier New"/>
              </a:rPr>
              <a:t>          result = ""</a:t>
            </a:r>
          </a:p>
          <a:p>
            <a:r>
              <a:rPr lang="en-US" sz="1200" dirty="0">
                <a:latin typeface="Courier New"/>
                <a:cs typeface="Courier New"/>
              </a:rPr>
              <a:t>          for c in range(1, 3):</a:t>
            </a:r>
          </a:p>
          <a:p>
            <a:r>
              <a:rPr lang="en-US" sz="1200" dirty="0">
                <a:latin typeface="Courier New"/>
                <a:cs typeface="Courier New"/>
              </a:rPr>
              <a:t>                 result = result + "*"</a:t>
            </a:r>
          </a:p>
          <a:p>
            <a:r>
              <a:rPr lang="en-US" sz="1200" dirty="0">
                <a:latin typeface="Courier New"/>
                <a:cs typeface="Courier New"/>
              </a:rPr>
              <a:t>          print result</a:t>
            </a:r>
          </a:p>
          <a:p>
            <a:endParaRPr lang="en-US" sz="1200" dirty="0">
              <a:latin typeface="Courier New"/>
              <a:cs typeface="Courier New"/>
            </a:endParaRPr>
          </a:p>
          <a:p>
            <a:endParaRPr lang="en-US" sz="1200" dirty="0">
              <a:latin typeface="Courier New"/>
              <a:cs typeface="Courier New"/>
            </a:endParaRPr>
          </a:p>
          <a:p>
            <a:endParaRPr lang="en-US" sz="1200" dirty="0">
              <a:latin typeface="Courier New"/>
              <a:cs typeface="Courier New"/>
            </a:endParaRPr>
          </a:p>
          <a:p>
            <a:r>
              <a:rPr lang="en-US" sz="1200" dirty="0" err="1">
                <a:latin typeface="Courier New"/>
                <a:cs typeface="Courier New"/>
              </a:rPr>
              <a:t>def</a:t>
            </a:r>
            <a:r>
              <a:rPr lang="en-US" sz="1200" dirty="0">
                <a:latin typeface="Courier New"/>
                <a:cs typeface="Courier New"/>
              </a:rPr>
              <a:t> stars5( ):</a:t>
            </a:r>
          </a:p>
          <a:p>
            <a:r>
              <a:rPr lang="en-US" sz="1200" dirty="0">
                <a:latin typeface="Courier New"/>
                <a:cs typeface="Courier New"/>
              </a:rPr>
              <a:t>    for r in range(1, 4):</a:t>
            </a:r>
          </a:p>
          <a:p>
            <a:r>
              <a:rPr lang="en-US" sz="1200" dirty="0">
                <a:latin typeface="Courier New"/>
                <a:cs typeface="Courier New"/>
              </a:rPr>
              <a:t>          result = ""</a:t>
            </a:r>
          </a:p>
          <a:p>
            <a:r>
              <a:rPr lang="en-US" sz="1200" dirty="0">
                <a:latin typeface="Courier New"/>
                <a:cs typeface="Courier New"/>
              </a:rPr>
              <a:t>          for c in range(1, r+1):</a:t>
            </a:r>
          </a:p>
          <a:p>
            <a:r>
              <a:rPr lang="en-US" sz="1200" dirty="0">
                <a:latin typeface="Courier New"/>
                <a:cs typeface="Courier New"/>
              </a:rPr>
              <a:t>                 result = result + "*"</a:t>
            </a:r>
          </a:p>
          <a:p>
            <a:r>
              <a:rPr lang="en-US" sz="1200" dirty="0">
                <a:latin typeface="Courier New"/>
                <a:cs typeface="Courier New"/>
              </a:rPr>
              <a:t>          print result</a:t>
            </a:r>
          </a:p>
          <a:p>
            <a:endParaRPr lang="en-US" sz="1400" dirty="0">
              <a:latin typeface="Times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Practice</a:t>
            </a:r>
            <a:r>
              <a:rPr lang="en-US" sz="3200" dirty="0">
                <a:latin typeface="Arial Black" charset="0"/>
                <a:ea typeface="MS PGothic" charset="0"/>
              </a:rPr>
              <a:t> </a:t>
            </a:r>
            <a:r>
              <a:rPr lang="en-US" dirty="0"/>
              <a:t>with loops!</a:t>
            </a:r>
          </a:p>
        </p:txBody>
      </p:sp>
    </p:spTree>
    <p:extLst>
      <p:ext uri="{BB962C8B-B14F-4D97-AF65-F5344CB8AC3E}">
        <p14:creationId xmlns:p14="http://schemas.microsoft.com/office/powerpoint/2010/main" val="1043368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function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Complete the following function: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79463D"/>
                </a:solidFill>
              </a:rPr>
              <a:t># return the number of pixels in a picture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79463D"/>
                </a:solidFill>
              </a:rPr>
              <a:t>def</a:t>
            </a:r>
            <a:r>
              <a:rPr lang="en-US" dirty="0">
                <a:solidFill>
                  <a:srgbClr val="79463D"/>
                </a:solidFill>
              </a:rPr>
              <a:t> </a:t>
            </a:r>
            <a:r>
              <a:rPr lang="en-US" dirty="0" err="1">
                <a:solidFill>
                  <a:srgbClr val="79463D"/>
                </a:solidFill>
              </a:rPr>
              <a:t>numPixels</a:t>
            </a:r>
            <a:r>
              <a:rPr lang="en-US" dirty="0">
                <a:solidFill>
                  <a:srgbClr val="79463D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79463D"/>
                </a:solidFill>
              </a:rPr>
              <a:t>    </a:t>
            </a:r>
          </a:p>
          <a:p>
            <a:pPr marL="0" indent="0">
              <a:buNone/>
            </a:pPr>
            <a:r>
              <a:rPr lang="en-US" dirty="0">
                <a:solidFill>
                  <a:srgbClr val="79463D"/>
                </a:solidFill>
              </a:rPr>
              <a:t>     </a:t>
            </a:r>
          </a:p>
          <a:p>
            <a:pPr marL="0" indent="0">
              <a:buNone/>
            </a:pPr>
            <a:r>
              <a:rPr lang="en-US" dirty="0">
                <a:solidFill>
                  <a:srgbClr val="79463D"/>
                </a:solidFill>
              </a:rPr>
              <a:t>      return</a:t>
            </a:r>
          </a:p>
        </p:txBody>
      </p:sp>
    </p:spTree>
    <p:extLst>
      <p:ext uri="{BB962C8B-B14F-4D97-AF65-F5344CB8AC3E}">
        <p14:creationId xmlns:p14="http://schemas.microsoft.com/office/powerpoint/2010/main" val="585792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Complete the following function: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79463D"/>
                </a:solidFill>
              </a:rPr>
              <a:t># return true if the picture is "big" (has over 90,000 pixels)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79463D"/>
                </a:solidFill>
              </a:rPr>
              <a:t>def</a:t>
            </a:r>
            <a:r>
              <a:rPr lang="en-US" dirty="0">
                <a:solidFill>
                  <a:srgbClr val="79463D"/>
                </a:solidFill>
              </a:rPr>
              <a:t> </a:t>
            </a:r>
            <a:r>
              <a:rPr lang="en-US" dirty="0" err="1">
                <a:solidFill>
                  <a:srgbClr val="79463D"/>
                </a:solidFill>
              </a:rPr>
              <a:t>isBig</a:t>
            </a:r>
            <a:r>
              <a:rPr lang="en-US" dirty="0">
                <a:solidFill>
                  <a:srgbClr val="79463D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79463D"/>
                </a:solidFill>
              </a:rPr>
              <a:t>   if </a:t>
            </a:r>
          </a:p>
          <a:p>
            <a:pPr marL="0" indent="0">
              <a:buNone/>
            </a:pPr>
            <a:r>
              <a:rPr lang="en-US" dirty="0">
                <a:solidFill>
                  <a:srgbClr val="79463D"/>
                </a:solidFill>
              </a:rPr>
              <a:t>      return</a:t>
            </a:r>
          </a:p>
          <a:p>
            <a:pPr marL="0" indent="0">
              <a:buNone/>
            </a:pPr>
            <a:r>
              <a:rPr lang="en-US" dirty="0">
                <a:solidFill>
                  <a:srgbClr val="79463D"/>
                </a:solidFill>
              </a:rPr>
              <a:t>   return</a:t>
            </a:r>
          </a:p>
        </p:txBody>
      </p:sp>
    </p:spTree>
    <p:extLst>
      <p:ext uri="{BB962C8B-B14F-4D97-AF65-F5344CB8AC3E}">
        <p14:creationId xmlns:p14="http://schemas.microsoft.com/office/powerpoint/2010/main" val="1354736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Practice with loops and images!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6387" y="1038319"/>
            <a:ext cx="871908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kern="0" dirty="0"/>
              <a:t>For each of the following functions, label the pixels of the input picture (shown on the right) in the order in which they are modified by the function. </a:t>
            </a:r>
          </a:p>
          <a:p>
            <a:endParaRPr lang="en-US" dirty="0"/>
          </a:p>
        </p:txBody>
      </p:sp>
      <p:pic>
        <p:nvPicPr>
          <p:cNvPr id="133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80" y="1704307"/>
            <a:ext cx="8135782" cy="4599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982102"/>
              </p:ext>
            </p:extLst>
          </p:nvPr>
        </p:nvGraphicFramePr>
        <p:xfrm>
          <a:off x="360662" y="3617885"/>
          <a:ext cx="4176736" cy="307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8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4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x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Pixel</a:t>
                      </a:r>
                      <a:r>
                        <a:rPr lang="en-US" sz="1400" baseline="0" dirty="0"/>
                        <a:t> whose red value is modified</a:t>
                      </a:r>
                      <a:endParaRPr lang="en-US" sz="14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699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69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69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69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69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699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69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466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29" y="413356"/>
            <a:ext cx="8641174" cy="4667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4789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685800"/>
            <a:ext cx="9005887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196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8863013" cy="463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2089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More Nested</a:t>
            </a:r>
            <a:r>
              <a:rPr lang="en-US" dirty="0">
                <a:latin typeface="Arial Black" charset="0"/>
                <a:ea typeface="MS PGothic" charset="0"/>
              </a:rPr>
              <a:t> </a:t>
            </a:r>
            <a:r>
              <a:rPr lang="en-US" sz="3600" dirty="0"/>
              <a:t>Loop Practice</a:t>
            </a: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charset="0"/>
                <a:ea typeface="MS PGothic" charset="0"/>
              </a:rPr>
              <a:t>The following function should put a 50x100 green rectangle in a picture starting at pixel (50, 50):</a:t>
            </a:r>
          </a:p>
          <a:p>
            <a:pPr>
              <a:buFont typeface="Wingdings" charset="0"/>
              <a:buNone/>
            </a:pPr>
            <a:r>
              <a:rPr lang="en-US" b="1" dirty="0" err="1">
                <a:solidFill>
                  <a:srgbClr val="7030A0"/>
                </a:solidFill>
                <a:latin typeface="Times New Roman" charset="0"/>
                <a:ea typeface="MS PGothic" charset="0"/>
              </a:rPr>
              <a:t>def</a:t>
            </a:r>
            <a:r>
              <a:rPr lang="en-US" dirty="0">
                <a:latin typeface="Times New Roman" charset="0"/>
                <a:ea typeface="MS PGothic" charset="0"/>
              </a:rPr>
              <a:t> </a:t>
            </a:r>
            <a:r>
              <a:rPr lang="en-US" dirty="0" err="1">
                <a:latin typeface="Times New Roman" charset="0"/>
                <a:ea typeface="MS PGothic" charset="0"/>
              </a:rPr>
              <a:t>greenRectangle</a:t>
            </a:r>
            <a:r>
              <a:rPr lang="en-US" dirty="0">
                <a:latin typeface="Times New Roman" charset="0"/>
                <a:ea typeface="MS PGothic" charset="0"/>
              </a:rPr>
              <a:t> (picture):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Times New Roman" charset="0"/>
                <a:ea typeface="MS PGothic" charset="0"/>
              </a:rPr>
              <a:t>   </a:t>
            </a:r>
            <a:r>
              <a:rPr lang="en-US" b="1" dirty="0">
                <a:solidFill>
                  <a:srgbClr val="7030A0"/>
                </a:solidFill>
                <a:latin typeface="Times New Roman" charset="0"/>
                <a:ea typeface="MS PGothic" charset="0"/>
              </a:rPr>
              <a:t>for</a:t>
            </a:r>
            <a:r>
              <a:rPr lang="en-US" dirty="0">
                <a:latin typeface="Times New Roman" charset="0"/>
                <a:ea typeface="MS PGothic" charset="0"/>
              </a:rPr>
              <a:t> x </a:t>
            </a:r>
            <a:r>
              <a:rPr lang="en-US" b="1" dirty="0">
                <a:solidFill>
                  <a:srgbClr val="7030A0"/>
                </a:solidFill>
                <a:latin typeface="Times New Roman" charset="0"/>
                <a:ea typeface="MS PGothic" charset="0"/>
              </a:rPr>
              <a:t>in</a:t>
            </a:r>
            <a:r>
              <a:rPr lang="en-US" dirty="0">
                <a:latin typeface="Times New Roman" charset="0"/>
                <a:ea typeface="MS PGothic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Times New Roman" charset="0"/>
                <a:ea typeface="MS PGothic" charset="0"/>
              </a:rPr>
              <a:t>range</a:t>
            </a:r>
            <a:r>
              <a:rPr lang="en-US" dirty="0">
                <a:latin typeface="Times New Roman" charset="0"/>
                <a:ea typeface="MS PGothic" charset="0"/>
              </a:rPr>
              <a:t> (                  ):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Times New Roman" charset="0"/>
                <a:ea typeface="MS PGothic" charset="0"/>
              </a:rPr>
              <a:t>      </a:t>
            </a:r>
            <a:r>
              <a:rPr lang="en-US" b="1" dirty="0">
                <a:solidFill>
                  <a:srgbClr val="7030A0"/>
                </a:solidFill>
                <a:latin typeface="Times New Roman" charset="0"/>
                <a:ea typeface="MS PGothic" charset="0"/>
              </a:rPr>
              <a:t>for</a:t>
            </a:r>
            <a:r>
              <a:rPr lang="en-US" dirty="0">
                <a:latin typeface="Times New Roman" charset="0"/>
                <a:ea typeface="MS PGothic" charset="0"/>
              </a:rPr>
              <a:t> y </a:t>
            </a:r>
            <a:r>
              <a:rPr lang="en-US" b="1" dirty="0">
                <a:solidFill>
                  <a:srgbClr val="7030A0"/>
                </a:solidFill>
                <a:latin typeface="Times New Roman" charset="0"/>
                <a:ea typeface="MS PGothic" charset="0"/>
              </a:rPr>
              <a:t>in</a:t>
            </a:r>
            <a:r>
              <a:rPr lang="en-US" dirty="0">
                <a:latin typeface="Times New Roman" charset="0"/>
                <a:ea typeface="MS PGothic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Times New Roman" charset="0"/>
                <a:ea typeface="MS PGothic" charset="0"/>
              </a:rPr>
              <a:t>range</a:t>
            </a:r>
            <a:r>
              <a:rPr lang="en-US" dirty="0">
                <a:latin typeface="Times New Roman" charset="0"/>
                <a:ea typeface="MS PGothic" charset="0"/>
              </a:rPr>
              <a:t> (</a:t>
            </a:r>
            <a:r>
              <a:rPr lang="en-US" dirty="0">
                <a:solidFill>
                  <a:srgbClr val="7030A0"/>
                </a:solidFill>
                <a:latin typeface="Times New Roman" charset="0"/>
                <a:ea typeface="MS PGothic" charset="0"/>
              </a:rPr>
              <a:t>                    ):</a:t>
            </a:r>
            <a:endParaRPr lang="en-US" dirty="0">
              <a:latin typeface="Times New Roman" charset="0"/>
              <a:ea typeface="MS PGothic" charset="0"/>
            </a:endParaRPr>
          </a:p>
          <a:p>
            <a:pPr>
              <a:buFont typeface="Wingdings" charset="0"/>
              <a:buNone/>
            </a:pPr>
            <a:r>
              <a:rPr lang="en-US" dirty="0">
                <a:latin typeface="Times New Roman" charset="0"/>
                <a:ea typeface="MS PGothic" charset="0"/>
              </a:rPr>
              <a:t>         </a:t>
            </a:r>
            <a:r>
              <a:rPr lang="en-US" dirty="0" err="1">
                <a:latin typeface="Times New Roman" charset="0"/>
                <a:ea typeface="MS PGothic" charset="0"/>
              </a:rPr>
              <a:t>px</a:t>
            </a:r>
            <a:r>
              <a:rPr lang="en-US" dirty="0">
                <a:latin typeface="Times New Roman" charset="0"/>
                <a:ea typeface="MS PGothic" charset="0"/>
              </a:rPr>
              <a:t> = </a:t>
            </a:r>
            <a:r>
              <a:rPr lang="en-US" b="1" dirty="0" err="1">
                <a:solidFill>
                  <a:srgbClr val="7030A0"/>
                </a:solidFill>
                <a:latin typeface="Times New Roman" charset="0"/>
                <a:ea typeface="MS PGothic" charset="0"/>
              </a:rPr>
              <a:t>getPixel</a:t>
            </a:r>
            <a:r>
              <a:rPr lang="en-US" dirty="0">
                <a:latin typeface="Times New Roman" charset="0"/>
                <a:ea typeface="MS PGothic" charset="0"/>
              </a:rPr>
              <a:t> (</a:t>
            </a:r>
            <a:r>
              <a:rPr lang="en-US" dirty="0" err="1">
                <a:latin typeface="Times New Roman" charset="0"/>
                <a:ea typeface="MS PGothic" charset="0"/>
              </a:rPr>
              <a:t>picture,x,y</a:t>
            </a:r>
            <a:r>
              <a:rPr lang="en-US" dirty="0">
                <a:latin typeface="Times New Roman" charset="0"/>
                <a:ea typeface="MS PGothic" charset="0"/>
              </a:rPr>
              <a:t>)</a:t>
            </a:r>
          </a:p>
          <a:p>
            <a:pPr>
              <a:buFont typeface="Wingdings" charset="0"/>
              <a:buNone/>
            </a:pPr>
            <a:r>
              <a:rPr lang="en-US" dirty="0">
                <a:latin typeface="Times New Roman" charset="0"/>
                <a:ea typeface="MS PGothic" charset="0"/>
              </a:rPr>
              <a:t>         </a:t>
            </a:r>
            <a:r>
              <a:rPr lang="en-US" b="1" dirty="0" err="1">
                <a:solidFill>
                  <a:srgbClr val="7030A0"/>
                </a:solidFill>
                <a:latin typeface="Times New Roman" charset="0"/>
                <a:ea typeface="MS PGothic" charset="0"/>
              </a:rPr>
              <a:t>setColor</a:t>
            </a:r>
            <a:r>
              <a:rPr lang="en-US" dirty="0">
                <a:latin typeface="Times New Roman" charset="0"/>
                <a:ea typeface="MS PGothic" charset="0"/>
              </a:rPr>
              <a:t> (</a:t>
            </a:r>
            <a:r>
              <a:rPr lang="en-US" dirty="0" err="1">
                <a:latin typeface="Times New Roman" charset="0"/>
                <a:ea typeface="MS PGothic" charset="0"/>
              </a:rPr>
              <a:t>px</a:t>
            </a:r>
            <a:r>
              <a:rPr lang="en-US" dirty="0">
                <a:latin typeface="Times New Roman" charset="0"/>
                <a:ea typeface="MS PGothic" charset="0"/>
              </a:rPr>
              <a:t>, </a:t>
            </a:r>
            <a:r>
              <a:rPr lang="en-US" b="1" dirty="0">
                <a:solidFill>
                  <a:srgbClr val="7030A0"/>
                </a:solidFill>
                <a:latin typeface="Times New Roman" charset="0"/>
                <a:ea typeface="MS PGothic" charset="0"/>
              </a:rPr>
              <a:t>green</a:t>
            </a:r>
            <a:r>
              <a:rPr lang="en-US" dirty="0">
                <a:latin typeface="Times New Roman" charset="0"/>
                <a:ea typeface="MS PGothic" charset="0"/>
              </a:rPr>
              <a:t>)</a:t>
            </a:r>
          </a:p>
          <a:p>
            <a:r>
              <a:rPr lang="en-US" u="sng" dirty="0">
                <a:latin typeface="Times New Roman" charset="0"/>
                <a:ea typeface="MS PGothic" charset="0"/>
              </a:rPr>
              <a:t>Question to ponder</a:t>
            </a:r>
            <a:r>
              <a:rPr lang="en-US" dirty="0">
                <a:latin typeface="Times New Roman" charset="0"/>
                <a:ea typeface="MS PGothic" charset="0"/>
              </a:rPr>
              <a:t>:  what if the picture is too small?</a:t>
            </a:r>
          </a:p>
          <a:p>
            <a:endParaRPr lang="en-US" dirty="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368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Decisions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5035"/>
            <a:ext cx="8686800" cy="4830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Uses Boolean Logic  (and, or, not)</a:t>
            </a:r>
          </a:p>
          <a:p>
            <a:pPr marL="0" indent="0">
              <a:buNone/>
            </a:pPr>
            <a:r>
              <a:rPr lang="en-US" dirty="0"/>
              <a:t>Also uses statement:  “if”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Basic format: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statements in the program before the if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stmt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if </a:t>
            </a:r>
            <a:r>
              <a:rPr lang="en-US" b="1" dirty="0">
                <a:solidFill>
                  <a:srgbClr val="79463D"/>
                </a:solidFill>
              </a:rPr>
              <a:t>CONDITION </a:t>
            </a:r>
            <a:r>
              <a:rPr lang="en-US" b="1" dirty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b="1" dirty="0"/>
              <a:t>		</a:t>
            </a:r>
            <a:r>
              <a:rPr lang="en-US" b="1" dirty="0">
                <a:solidFill>
                  <a:schemeClr val="accent6"/>
                </a:solidFill>
              </a:rPr>
              <a:t>statements to execute if CONDITION is True</a:t>
            </a:r>
          </a:p>
          <a:p>
            <a:pPr>
              <a:buNone/>
            </a:pPr>
            <a:r>
              <a:rPr lang="en-US" b="1" dirty="0">
                <a:solidFill>
                  <a:schemeClr val="accent6"/>
                </a:solidFill>
              </a:rPr>
              <a:t>		could have several statements inside the if</a:t>
            </a:r>
          </a:p>
          <a:p>
            <a:pPr>
              <a:buNone/>
            </a:pPr>
            <a:r>
              <a:rPr lang="en-US" b="1" dirty="0">
                <a:solidFill>
                  <a:schemeClr val="accent6"/>
                </a:solidFill>
              </a:rPr>
              <a:t>		</a:t>
            </a:r>
            <a:r>
              <a:rPr lang="en-US" b="1" dirty="0" err="1">
                <a:solidFill>
                  <a:schemeClr val="accent6"/>
                </a:solidFill>
              </a:rPr>
              <a:t>stmts</a:t>
            </a:r>
            <a:r>
              <a:rPr lang="en-US" b="1" dirty="0">
                <a:solidFill>
                  <a:schemeClr val="accent6"/>
                </a:solidFill>
              </a:rPr>
              <a:t> indented to same level would be executed</a:t>
            </a:r>
          </a:p>
          <a:p>
            <a:pPr>
              <a:buNone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more statements after the if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stmt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(always executed)</a:t>
            </a:r>
          </a:p>
        </p:txBody>
      </p:sp>
    </p:spTree>
    <p:extLst>
      <p:ext uri="{BB962C8B-B14F-4D97-AF65-F5344CB8AC3E}">
        <p14:creationId xmlns:p14="http://schemas.microsoft.com/office/powerpoint/2010/main" val="1954473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What if there are two options?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5035"/>
            <a:ext cx="86868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example, we want to print “off” if a variable equals 0 and “on” otherwise.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statements in the program before the if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stmt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if </a:t>
            </a:r>
            <a:r>
              <a:rPr lang="en-US" b="1" dirty="0">
                <a:solidFill>
                  <a:srgbClr val="79463D"/>
                </a:solidFill>
              </a:rPr>
              <a:t>CONDITION </a:t>
            </a:r>
            <a:r>
              <a:rPr lang="en-US" b="1" dirty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b="1" dirty="0"/>
              <a:t>		</a:t>
            </a:r>
            <a:r>
              <a:rPr lang="en-US" b="1" dirty="0">
                <a:solidFill>
                  <a:schemeClr val="accent6"/>
                </a:solidFill>
              </a:rPr>
              <a:t>statements to execute if CONDITION is True</a:t>
            </a:r>
          </a:p>
          <a:p>
            <a:pPr>
              <a:buNone/>
            </a:pPr>
            <a:r>
              <a:rPr lang="en-US" b="1" dirty="0">
                <a:solidFill>
                  <a:schemeClr val="accent6"/>
                </a:solidFill>
              </a:rPr>
              <a:t>		could have several statements inside the if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else:</a:t>
            </a:r>
          </a:p>
          <a:p>
            <a:pPr>
              <a:buNone/>
            </a:pPr>
            <a:r>
              <a:rPr lang="en-US" b="1" dirty="0">
                <a:solidFill>
                  <a:schemeClr val="accent6"/>
                </a:solidFill>
              </a:rPr>
              <a:t>		statements to execute if CONDITION is False</a:t>
            </a:r>
          </a:p>
          <a:p>
            <a:pPr>
              <a:buNone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more statements after the if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stmt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(always executed)</a:t>
            </a:r>
          </a:p>
        </p:txBody>
      </p:sp>
    </p:spTree>
    <p:extLst>
      <p:ext uri="{BB962C8B-B14F-4D97-AF65-F5344CB8AC3E}">
        <p14:creationId xmlns:p14="http://schemas.microsoft.com/office/powerpoint/2010/main" val="2974162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/>
              <a:t>What if there are more than two options?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398" y="1525035"/>
            <a:ext cx="8948602" cy="4830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For example, we want to print “off” if a variable equals 0, print “on” if the variable equals 1 and “no clue” otherwise.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statements in the program before the if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stmt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if </a:t>
            </a:r>
            <a:r>
              <a:rPr lang="en-US" b="1" dirty="0">
                <a:solidFill>
                  <a:srgbClr val="79463D"/>
                </a:solidFill>
              </a:rPr>
              <a:t>CONDITION </a:t>
            </a:r>
            <a:r>
              <a:rPr lang="en-US" b="1" dirty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b="1" dirty="0"/>
              <a:t>		</a:t>
            </a:r>
            <a:r>
              <a:rPr lang="en-US" b="1" dirty="0">
                <a:solidFill>
                  <a:schemeClr val="accent6"/>
                </a:solidFill>
              </a:rPr>
              <a:t>statements to execute if CONDITION is True</a:t>
            </a:r>
          </a:p>
          <a:p>
            <a:pPr>
              <a:buNone/>
            </a:pPr>
            <a:r>
              <a:rPr lang="en-US" b="1" dirty="0">
                <a:solidFill>
                  <a:schemeClr val="accent6"/>
                </a:solidFill>
              </a:rPr>
              <a:t>		could have several statements inside the if</a:t>
            </a:r>
          </a:p>
          <a:p>
            <a:pPr>
              <a:buNone/>
            </a:pPr>
            <a:r>
              <a:rPr lang="en-US" b="1" dirty="0" err="1">
                <a:solidFill>
                  <a:schemeClr val="tx2"/>
                </a:solidFill>
              </a:rPr>
              <a:t>elif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rgbClr val="79463D"/>
                </a:solidFill>
              </a:rPr>
              <a:t>2ndCONDITION </a:t>
            </a:r>
            <a:r>
              <a:rPr lang="en-US" b="1" dirty="0">
                <a:solidFill>
                  <a:schemeClr val="tx2"/>
                </a:solidFill>
              </a:rPr>
              <a:t>:</a:t>
            </a:r>
          </a:p>
          <a:p>
            <a:pPr>
              <a:buNone/>
            </a:pPr>
            <a:r>
              <a:rPr lang="en-US" b="1" dirty="0">
                <a:solidFill>
                  <a:schemeClr val="accent6"/>
                </a:solidFill>
              </a:rPr>
              <a:t>		statements to execute if 2ndCONDITION is True</a:t>
            </a:r>
          </a:p>
          <a:p>
            <a:pPr>
              <a:buNone/>
            </a:pPr>
            <a:r>
              <a:rPr lang="en-US" b="1" dirty="0">
                <a:solidFill>
                  <a:schemeClr val="tx2"/>
                </a:solidFill>
              </a:rPr>
              <a:t>else:</a:t>
            </a:r>
          </a:p>
          <a:p>
            <a:pPr>
              <a:buNone/>
            </a:pPr>
            <a:r>
              <a:rPr lang="en-US" b="1" dirty="0">
                <a:solidFill>
                  <a:schemeClr val="accent6"/>
                </a:solidFill>
              </a:rPr>
              <a:t>		</a:t>
            </a:r>
            <a:r>
              <a:rPr lang="en-US" b="1" dirty="0" err="1">
                <a:solidFill>
                  <a:schemeClr val="accent6"/>
                </a:solidFill>
              </a:rPr>
              <a:t>stmts</a:t>
            </a:r>
            <a:r>
              <a:rPr lang="en-US" b="1" dirty="0">
                <a:solidFill>
                  <a:schemeClr val="accent6"/>
                </a:solidFill>
              </a:rPr>
              <a:t> to execute if all previous tests are False </a:t>
            </a:r>
          </a:p>
          <a:p>
            <a:pPr>
              <a:buNone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more statements after the if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</a:rPr>
              <a:t>stmt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 (always executed)</a:t>
            </a:r>
          </a:p>
        </p:txBody>
      </p:sp>
    </p:spTree>
    <p:extLst>
      <p:ext uri="{BB962C8B-B14F-4D97-AF65-F5344CB8AC3E}">
        <p14:creationId xmlns:p14="http://schemas.microsoft.com/office/powerpoint/2010/main" val="1454801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1102</TotalTime>
  <Words>419</Words>
  <Application>Microsoft Macintosh PowerPoint</Application>
  <PresentationFormat>On-screen Show (4:3)</PresentationFormat>
  <Paragraphs>91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ＭＳ Ｐゴシック</vt:lpstr>
      <vt:lpstr>ＭＳ Ｐゴシック</vt:lpstr>
      <vt:lpstr>Arial</vt:lpstr>
      <vt:lpstr>Arial Black</vt:lpstr>
      <vt:lpstr>Calibri</vt:lpstr>
      <vt:lpstr>Courier New</vt:lpstr>
      <vt:lpstr>Times</vt:lpstr>
      <vt:lpstr>Times New Roman</vt:lpstr>
      <vt:lpstr>Wingdings</vt:lpstr>
      <vt:lpstr>Clarity</vt:lpstr>
      <vt:lpstr>Practice with loops!</vt:lpstr>
      <vt:lpstr>Practice with loops and images! </vt:lpstr>
      <vt:lpstr>PowerPoint Presentation</vt:lpstr>
      <vt:lpstr>PowerPoint Presentation</vt:lpstr>
      <vt:lpstr>PowerPoint Presentation</vt:lpstr>
      <vt:lpstr>More Nested Loop Practice</vt:lpstr>
      <vt:lpstr>Making Decisions in Python</vt:lpstr>
      <vt:lpstr>What if there are two options?  </vt:lpstr>
      <vt:lpstr>What if there are more than two options?  </vt:lpstr>
      <vt:lpstr>Practice function writing</vt:lpstr>
      <vt:lpstr>Practice</vt:lpstr>
    </vt:vector>
  </TitlesOfParts>
  <Company>Siena College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MaryAnne Egan</dc:creator>
  <cp:lastModifiedBy>Microsoft Office User</cp:lastModifiedBy>
  <cp:revision>52</cp:revision>
  <cp:lastPrinted>2017-10-10T17:49:18Z</cp:lastPrinted>
  <dcterms:created xsi:type="dcterms:W3CDTF">2015-09-22T15:33:46Z</dcterms:created>
  <dcterms:modified xsi:type="dcterms:W3CDTF">2018-02-15T17:38:56Z</dcterms:modified>
</cp:coreProperties>
</file>