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292" r:id="rId1"/>
  </p:sldMasterIdLst>
  <p:notesMasterIdLst>
    <p:notesMasterId r:id="rId48"/>
  </p:notesMasterIdLst>
  <p:sldIdLst>
    <p:sldId id="256" r:id="rId2"/>
    <p:sldId id="257" r:id="rId3"/>
    <p:sldId id="262" r:id="rId4"/>
    <p:sldId id="263" r:id="rId5"/>
    <p:sldId id="264" r:id="rId6"/>
    <p:sldId id="259" r:id="rId7"/>
    <p:sldId id="258" r:id="rId8"/>
    <p:sldId id="260" r:id="rId9"/>
    <p:sldId id="261" r:id="rId10"/>
    <p:sldId id="265" r:id="rId11"/>
    <p:sldId id="266" r:id="rId12"/>
    <p:sldId id="267" r:id="rId13"/>
    <p:sldId id="268" r:id="rId14"/>
    <p:sldId id="270" r:id="rId15"/>
    <p:sldId id="291" r:id="rId16"/>
    <p:sldId id="272" r:id="rId17"/>
    <p:sldId id="275" r:id="rId18"/>
    <p:sldId id="278" r:id="rId19"/>
    <p:sldId id="277" r:id="rId20"/>
    <p:sldId id="279" r:id="rId21"/>
    <p:sldId id="280" r:id="rId22"/>
    <p:sldId id="286" r:id="rId23"/>
    <p:sldId id="287" r:id="rId24"/>
    <p:sldId id="288" r:id="rId25"/>
    <p:sldId id="289" r:id="rId26"/>
    <p:sldId id="290" r:id="rId27"/>
    <p:sldId id="292" r:id="rId28"/>
    <p:sldId id="310" r:id="rId29"/>
    <p:sldId id="298" r:id="rId30"/>
    <p:sldId id="311" r:id="rId31"/>
    <p:sldId id="312" r:id="rId32"/>
    <p:sldId id="293" r:id="rId33"/>
    <p:sldId id="294" r:id="rId34"/>
    <p:sldId id="295" r:id="rId35"/>
    <p:sldId id="296" r:id="rId36"/>
    <p:sldId id="297" r:id="rId37"/>
    <p:sldId id="299" r:id="rId38"/>
    <p:sldId id="300" r:id="rId39"/>
    <p:sldId id="301" r:id="rId40"/>
    <p:sldId id="302" r:id="rId41"/>
    <p:sldId id="304" r:id="rId42"/>
    <p:sldId id="305" r:id="rId43"/>
    <p:sldId id="306" r:id="rId44"/>
    <p:sldId id="307" r:id="rId45"/>
    <p:sldId id="308" r:id="rId46"/>
    <p:sldId id="309"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89"/>
    <p:restoredTop sz="94601"/>
  </p:normalViewPr>
  <p:slideViewPr>
    <p:cSldViewPr snapToGrid="0" snapToObjects="1">
      <p:cViewPr varScale="1">
        <p:scale>
          <a:sx n="110" d="100"/>
          <a:sy n="110" d="100"/>
        </p:scale>
        <p:origin x="200" y="8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2B598D-97A7-7F44-9CE0-CCB405CA7593}" type="datetimeFigureOut">
              <a:rPr lang="en-US" smtClean="0"/>
              <a:t>4/11/18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9B437D-FCD5-DB4E-8010-7217B0B234BC}" type="slidenum">
              <a:rPr lang="en-US" smtClean="0"/>
              <a:t>‹#›</a:t>
            </a:fld>
            <a:endParaRPr lang="en-US"/>
          </a:p>
        </p:txBody>
      </p:sp>
    </p:spTree>
    <p:extLst>
      <p:ext uri="{BB962C8B-B14F-4D97-AF65-F5344CB8AC3E}">
        <p14:creationId xmlns:p14="http://schemas.microsoft.com/office/powerpoint/2010/main" val="7156701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indent="0">
              <a:buNone/>
            </a:pPr>
            <a:r>
              <a:rPr lang="en-US" dirty="0"/>
              <a:t>1950s—AI tried to create computers that could play checkers and chess</a:t>
            </a:r>
          </a:p>
          <a:p>
            <a:pPr marL="0" lvl="1" indent="0">
              <a:buNone/>
            </a:pPr>
            <a:r>
              <a:rPr lang="en-US" dirty="0"/>
              <a:t>“Whatever hasn’t been done yet”</a:t>
            </a:r>
          </a:p>
        </p:txBody>
      </p:sp>
      <p:sp>
        <p:nvSpPr>
          <p:cNvPr id="4" name="Slide Number Placeholder 3"/>
          <p:cNvSpPr>
            <a:spLocks noGrp="1"/>
          </p:cNvSpPr>
          <p:nvPr>
            <p:ph type="sldNum" sz="quarter" idx="10"/>
          </p:nvPr>
        </p:nvSpPr>
        <p:spPr/>
        <p:txBody>
          <a:bodyPr/>
          <a:lstStyle/>
          <a:p>
            <a:fld id="{1A9B437D-FCD5-DB4E-8010-7217B0B234BC}" type="slidenum">
              <a:rPr lang="en-US" smtClean="0"/>
              <a:t>6</a:t>
            </a:fld>
            <a:endParaRPr lang="en-US"/>
          </a:p>
        </p:txBody>
      </p:sp>
    </p:spTree>
    <p:extLst>
      <p:ext uri="{BB962C8B-B14F-4D97-AF65-F5344CB8AC3E}">
        <p14:creationId xmlns:p14="http://schemas.microsoft.com/office/powerpoint/2010/main" val="212556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DC62CD6-C980-4A77-8DD1-662E8EACF566}" type="slidenum">
              <a:rPr lang="en-US" altLang="en-US"/>
              <a:pPr/>
              <a:t>37</a:t>
            </a:fld>
            <a:endParaRPr lang="en-US" altLang="en-US"/>
          </a:p>
        </p:txBody>
      </p:sp>
      <p:sp>
        <p:nvSpPr>
          <p:cNvPr id="86018" name="Rectangle 2"/>
          <p:cNvSpPr>
            <a:spLocks noGrp="1" noRot="1" noChangeAspect="1" noChangeArrowheads="1" noTextEdit="1"/>
          </p:cNvSpPr>
          <p:nvPr>
            <p:ph type="sldImg"/>
          </p:nvPr>
        </p:nvSpPr>
        <p:spPr>
          <a:xfrm>
            <a:off x="381000" y="685800"/>
            <a:ext cx="6096000" cy="3429000"/>
          </a:xfrm>
          <a:ln/>
        </p:spPr>
      </p:sp>
      <p:sp>
        <p:nvSpPr>
          <p:cNvPr id="860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09751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4D5043-4F86-4F4A-89ED-682C83F38161}" type="slidenum">
              <a:rPr lang="en-US" altLang="en-US"/>
              <a:pPr/>
              <a:t>38</a:t>
            </a:fld>
            <a:endParaRPr lang="en-US" altLang="en-US"/>
          </a:p>
        </p:txBody>
      </p:sp>
      <p:sp>
        <p:nvSpPr>
          <p:cNvPr id="87042" name="Rectangle 2"/>
          <p:cNvSpPr>
            <a:spLocks noGrp="1" noRot="1" noChangeAspect="1" noChangeArrowheads="1" noTextEdit="1"/>
          </p:cNvSpPr>
          <p:nvPr>
            <p:ph type="sldImg"/>
          </p:nvPr>
        </p:nvSpPr>
        <p:spPr>
          <a:xfrm>
            <a:off x="381000" y="685800"/>
            <a:ext cx="6096000" cy="3429000"/>
          </a:xfrm>
          <a:ln/>
        </p:spPr>
      </p:sp>
      <p:sp>
        <p:nvSpPr>
          <p:cNvPr id="8704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682756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DDAFBE-BDE6-4CAF-99BC-E994E7E1F5A1}" type="slidenum">
              <a:rPr lang="en-US" altLang="en-US"/>
              <a:pPr/>
              <a:t>39</a:t>
            </a:fld>
            <a:endParaRPr lang="en-US" altLang="en-US"/>
          </a:p>
        </p:txBody>
      </p:sp>
      <p:sp>
        <p:nvSpPr>
          <p:cNvPr id="89090" name="Rectangle 2"/>
          <p:cNvSpPr>
            <a:spLocks noGrp="1" noRot="1" noChangeAspect="1" noChangeArrowheads="1" noTextEdit="1"/>
          </p:cNvSpPr>
          <p:nvPr>
            <p:ph type="sldImg"/>
          </p:nvPr>
        </p:nvSpPr>
        <p:spPr>
          <a:xfrm>
            <a:off x="381000" y="685800"/>
            <a:ext cx="6096000" cy="3429000"/>
          </a:xfrm>
          <a:ln/>
        </p:spPr>
      </p:sp>
      <p:sp>
        <p:nvSpPr>
          <p:cNvPr id="890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1147732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90B676-378B-4B0C-9278-90A7E2C6D8AF}" type="slidenum">
              <a:rPr lang="en-US" altLang="en-US"/>
              <a:pPr/>
              <a:t>40</a:t>
            </a:fld>
            <a:endParaRPr lang="en-US" altLang="en-US"/>
          </a:p>
        </p:txBody>
      </p:sp>
      <p:sp>
        <p:nvSpPr>
          <p:cNvPr id="90114" name="Rectangle 2"/>
          <p:cNvSpPr>
            <a:spLocks noGrp="1" noRot="1" noChangeAspect="1" noChangeArrowheads="1" noTextEdit="1"/>
          </p:cNvSpPr>
          <p:nvPr>
            <p:ph type="sldImg"/>
          </p:nvPr>
        </p:nvSpPr>
        <p:spPr>
          <a:xfrm>
            <a:off x="381000" y="685800"/>
            <a:ext cx="6096000" cy="3429000"/>
          </a:xfrm>
          <a:ln/>
        </p:spPr>
      </p:sp>
      <p:sp>
        <p:nvSpPr>
          <p:cNvPr id="901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018867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C17220-2600-408F-BEEE-230CFBE2B05F}" type="slidenum">
              <a:rPr lang="en-US" altLang="en-US"/>
              <a:pPr/>
              <a:t>41</a:t>
            </a:fld>
            <a:endParaRPr lang="en-US" altLang="en-US"/>
          </a:p>
        </p:txBody>
      </p:sp>
      <p:sp>
        <p:nvSpPr>
          <p:cNvPr id="91138" name="Rectangle 2"/>
          <p:cNvSpPr>
            <a:spLocks noGrp="1" noRot="1" noChangeAspect="1" noChangeArrowheads="1" noTextEdit="1"/>
          </p:cNvSpPr>
          <p:nvPr>
            <p:ph type="sldImg"/>
          </p:nvPr>
        </p:nvSpPr>
        <p:spPr>
          <a:xfrm>
            <a:off x="381000" y="685800"/>
            <a:ext cx="6096000" cy="3429000"/>
          </a:xfrm>
          <a:ln/>
        </p:spPr>
      </p:sp>
      <p:sp>
        <p:nvSpPr>
          <p:cNvPr id="9113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63561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B0CED00-D734-4549-A776-F81E9A07B147}" type="slidenum">
              <a:rPr lang="en-US" altLang="en-US"/>
              <a:pPr/>
              <a:t>43</a:t>
            </a:fld>
            <a:endParaRPr lang="en-US" altLang="en-US"/>
          </a:p>
        </p:txBody>
      </p:sp>
      <p:sp>
        <p:nvSpPr>
          <p:cNvPr id="92162" name="Rectangle 2"/>
          <p:cNvSpPr>
            <a:spLocks noGrp="1" noRot="1" noChangeAspect="1" noChangeArrowheads="1" noTextEdit="1"/>
          </p:cNvSpPr>
          <p:nvPr>
            <p:ph type="sldImg"/>
          </p:nvPr>
        </p:nvSpPr>
        <p:spPr>
          <a:xfrm>
            <a:off x="381000" y="685800"/>
            <a:ext cx="6096000" cy="3429000"/>
          </a:xfrm>
          <a:ln/>
        </p:spPr>
      </p:sp>
      <p:sp>
        <p:nvSpPr>
          <p:cNvPr id="9216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36525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lang="en-US" dirty="0"/>
              <a:t>Machine learning -- If a move pays off, use that move (or similar moves) in future games.</a:t>
            </a:r>
          </a:p>
          <a:p>
            <a:endParaRPr lang="en-US" dirty="0"/>
          </a:p>
        </p:txBody>
      </p:sp>
      <p:sp>
        <p:nvSpPr>
          <p:cNvPr id="4" name="Slide Number Placeholder 3"/>
          <p:cNvSpPr>
            <a:spLocks noGrp="1"/>
          </p:cNvSpPr>
          <p:nvPr>
            <p:ph type="sldNum" sz="quarter" idx="10"/>
          </p:nvPr>
        </p:nvSpPr>
        <p:spPr/>
        <p:txBody>
          <a:bodyPr/>
          <a:lstStyle/>
          <a:p>
            <a:fld id="{1A9B437D-FCD5-DB4E-8010-7217B0B234BC}" type="slidenum">
              <a:rPr lang="en-US" smtClean="0"/>
              <a:t>10</a:t>
            </a:fld>
            <a:endParaRPr lang="en-US"/>
          </a:p>
        </p:txBody>
      </p:sp>
    </p:spTree>
    <p:extLst>
      <p:ext uri="{BB962C8B-B14F-4D97-AF65-F5344CB8AC3E}">
        <p14:creationId xmlns:p14="http://schemas.microsoft.com/office/powerpoint/2010/main" val="1782042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A5AB5F1-6980-4683-8EB4-9E0B2C8EB80E}" type="slidenum">
              <a:rPr lang="en-US" altLang="en-US"/>
              <a:pPr/>
              <a:t>14</a:t>
            </a:fld>
            <a:endParaRPr lang="en-US" altLang="en-US"/>
          </a:p>
        </p:txBody>
      </p:sp>
      <p:sp>
        <p:nvSpPr>
          <p:cNvPr id="93186" name="Rectangle 2"/>
          <p:cNvSpPr>
            <a:spLocks noGrp="1" noRot="1" noChangeAspect="1" noChangeArrowheads="1" noTextEdit="1"/>
          </p:cNvSpPr>
          <p:nvPr>
            <p:ph type="sldImg"/>
          </p:nvPr>
        </p:nvSpPr>
        <p:spPr>
          <a:xfrm>
            <a:off x="381000" y="685800"/>
            <a:ext cx="6096000" cy="3429000"/>
          </a:xfrm>
          <a:ln/>
        </p:spPr>
      </p:sp>
      <p:sp>
        <p:nvSpPr>
          <p:cNvPr id="931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746775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8C08B9-21FE-46C7-AFD7-FB43984E6175}" type="slidenum">
              <a:rPr lang="en-US" altLang="en-US"/>
              <a:pPr/>
              <a:t>19</a:t>
            </a:fld>
            <a:endParaRPr lang="en-US" altLang="en-US"/>
          </a:p>
        </p:txBody>
      </p:sp>
      <p:sp>
        <p:nvSpPr>
          <p:cNvPr id="100354" name="Rectangle 2"/>
          <p:cNvSpPr>
            <a:spLocks noGrp="1" noRot="1" noChangeAspect="1" noChangeArrowheads="1" noTextEdit="1"/>
          </p:cNvSpPr>
          <p:nvPr>
            <p:ph type="sldImg"/>
          </p:nvPr>
        </p:nvSpPr>
        <p:spPr>
          <a:xfrm>
            <a:off x="381000" y="685800"/>
            <a:ext cx="6096000" cy="3429000"/>
          </a:xfrm>
          <a:ln/>
        </p:spPr>
      </p:sp>
      <p:sp>
        <p:nvSpPr>
          <p:cNvPr id="10035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5044662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CEC785-BD66-46AE-AE99-58EA698DAD92}" type="slidenum">
              <a:rPr lang="en-US" altLang="en-US"/>
              <a:pPr/>
              <a:t>20</a:t>
            </a:fld>
            <a:endParaRPr lang="en-US" altLang="en-US"/>
          </a:p>
        </p:txBody>
      </p:sp>
      <p:sp>
        <p:nvSpPr>
          <p:cNvPr id="101378" name="Rectangle 2"/>
          <p:cNvSpPr>
            <a:spLocks noGrp="1" noRot="1" noChangeAspect="1" noChangeArrowheads="1" noTextEdit="1"/>
          </p:cNvSpPr>
          <p:nvPr>
            <p:ph type="sldImg"/>
          </p:nvPr>
        </p:nvSpPr>
        <p:spPr>
          <a:xfrm>
            <a:off x="381000" y="685800"/>
            <a:ext cx="6096000" cy="3429000"/>
          </a:xfrm>
          <a:ln/>
        </p:spPr>
      </p:sp>
      <p:sp>
        <p:nvSpPr>
          <p:cNvPr id="10137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4481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AAC2AA-3A08-4864-8E46-777B772DB6C6}" type="slidenum">
              <a:rPr lang="en-US" altLang="en-US"/>
              <a:pPr/>
              <a:t>29</a:t>
            </a:fld>
            <a:endParaRPr lang="en-US" altLang="en-US"/>
          </a:p>
        </p:txBody>
      </p:sp>
      <p:sp>
        <p:nvSpPr>
          <p:cNvPr id="81922" name="Rectangle 2"/>
          <p:cNvSpPr>
            <a:spLocks noGrp="1" noRot="1" noChangeAspect="1" noChangeArrowheads="1" noTextEdit="1"/>
          </p:cNvSpPr>
          <p:nvPr>
            <p:ph type="sldImg"/>
          </p:nvPr>
        </p:nvSpPr>
        <p:spPr>
          <a:xfrm>
            <a:off x="381000" y="685800"/>
            <a:ext cx="6096000" cy="3429000"/>
          </a:xfrm>
          <a:ln/>
        </p:spPr>
      </p:sp>
      <p:sp>
        <p:nvSpPr>
          <p:cNvPr id="819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82994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FFA338-B573-479B-96C7-28328369B4A0}" type="slidenum">
              <a:rPr lang="en-US" altLang="en-US"/>
              <a:pPr/>
              <a:t>33</a:t>
            </a:fld>
            <a:endParaRPr lang="en-US" altLang="en-US"/>
          </a:p>
        </p:txBody>
      </p:sp>
      <p:sp>
        <p:nvSpPr>
          <p:cNvPr id="252930" name="Rectangle 2"/>
          <p:cNvSpPr>
            <a:spLocks noGrp="1" noRot="1" noChangeAspect="1" noChangeArrowheads="1" noTextEdit="1"/>
          </p:cNvSpPr>
          <p:nvPr>
            <p:ph type="sldImg"/>
          </p:nvPr>
        </p:nvSpPr>
        <p:spPr>
          <a:ln/>
        </p:spPr>
      </p:sp>
      <p:sp>
        <p:nvSpPr>
          <p:cNvPr id="252931" name="Rectangle 3"/>
          <p:cNvSpPr>
            <a:spLocks noGrp="1" noChangeArrowheads="1"/>
          </p:cNvSpPr>
          <p:nvPr>
            <p:ph type="body" idx="1"/>
          </p:nvPr>
        </p:nvSpPr>
        <p:spPr/>
        <p:txBody>
          <a:bodyPr/>
          <a:lstStyle/>
          <a:p>
            <a:r>
              <a:rPr lang="en-US" altLang="en-US"/>
              <a:t>The primary deficiency of a hand-crafted rule-based system is its static nature (Hughes, Gose, &amp; Roseman, 1990).  Retraining a hand-crafted rule-based system is a manual, and potentially costly, process.  As new information arises which requires an update to an Natural Language Processing system, extensive human involvement (e.g., analysis and computer programming) is necessary in order to accommodate new information </a:t>
            </a:r>
          </a:p>
        </p:txBody>
      </p:sp>
    </p:spTree>
    <p:extLst>
      <p:ext uri="{BB962C8B-B14F-4D97-AF65-F5344CB8AC3E}">
        <p14:creationId xmlns:p14="http://schemas.microsoft.com/office/powerpoint/2010/main" val="4279710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3FA9AB-6899-4871-A2D1-F9322D7B6179}" type="slidenum">
              <a:rPr lang="en-US" altLang="en-US"/>
              <a:pPr/>
              <a:t>34</a:t>
            </a:fld>
            <a:endParaRPr lang="en-US" alt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r>
              <a:rPr lang="en-US" altLang="en-US" dirty="0"/>
              <a:t>Machine learning, a branch of artificial intelligence, is a scientific discipline that is concerned with the design and development of algorithms that allow computers to evolve behaviors based on empirical data,</a:t>
            </a:r>
          </a:p>
          <a:p>
            <a:r>
              <a:rPr lang="en-US" altLang="en-US" dirty="0"/>
              <a:t> A learner can take advantage of examples (data) to capture characteristics of interest of their unknown underlying probability distribution</a:t>
            </a:r>
          </a:p>
        </p:txBody>
      </p:sp>
    </p:spTree>
    <p:extLst>
      <p:ext uri="{BB962C8B-B14F-4D97-AF65-F5344CB8AC3E}">
        <p14:creationId xmlns:p14="http://schemas.microsoft.com/office/powerpoint/2010/main" val="8824289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3FA9AB-6899-4871-A2D1-F9322D7B6179}" type="slidenum">
              <a:rPr lang="en-US" altLang="en-US"/>
              <a:pPr/>
              <a:t>35</a:t>
            </a:fld>
            <a:endParaRPr lang="en-US" altLang="en-US"/>
          </a:p>
        </p:txBody>
      </p:sp>
      <p:sp>
        <p:nvSpPr>
          <p:cNvPr id="253954" name="Rectangle 2"/>
          <p:cNvSpPr>
            <a:spLocks noGrp="1" noRot="1" noChangeAspect="1" noChangeArrowheads="1" noTextEdit="1"/>
          </p:cNvSpPr>
          <p:nvPr>
            <p:ph type="sldImg"/>
          </p:nvPr>
        </p:nvSpPr>
        <p:spPr>
          <a:ln/>
        </p:spPr>
      </p:sp>
      <p:sp>
        <p:nvSpPr>
          <p:cNvPr id="253955"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890471133"/>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D57F1E4F-1CFF-5643-939E-217C01CDF565}" type="slidenum">
              <a:rPr lang="en-US" smtClean="0"/>
              <a:pPr/>
              <a:t>‹#›</a:t>
            </a:fld>
            <a:endParaRPr lang="en-US" dirty="0"/>
          </a:p>
        </p:txBody>
      </p:sp>
    </p:spTree>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4/11/18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4/11/18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chemeClr val="accent2"/>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smtClean="0"/>
              <a:pPr/>
              <a:t>4/11/18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AI-</a:t>
            </a:r>
            <a:fld id="{D57F1E4F-1CFF-5643-939E-217C01CDF565}" type="slidenum">
              <a:rPr lang="en-US" smtClean="0"/>
              <a:pPr/>
              <a:t>‹#›</a:t>
            </a:fld>
            <a:endParaRPr lang="en-US" dirty="0"/>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B61BEF0D-F0BB-DE4B-95CE-6DB70DBA9567}" type="datetimeFigureOut">
              <a:rPr lang="en-US" smtClean="0"/>
              <a:pPr/>
              <a:t>4/11/18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D57F1E4F-1CFF-5643-939E-217C01CDF565}" type="slidenum">
              <a:rPr lang="en-US" smtClean="0"/>
              <a:pPr/>
              <a:t>‹#›</a:t>
            </a:fld>
            <a:endParaRPr lang="en-US" dirty="0"/>
          </a:p>
        </p:txBody>
      </p:sp>
    </p:spTree>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4/11/18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4/11/18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61BEF0D-F0BB-DE4B-95CE-6DB70DBA9567}" type="datetimeFigureOut">
              <a:rPr lang="en-US" smtClean="0"/>
              <a:pPr/>
              <a:t>4/11/18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
        <p:nvSpPr>
          <p:cNvPr id="6" name="Title 5"/>
          <p:cNvSpPr>
            <a:spLocks noGrp="1"/>
          </p:cNvSpPr>
          <p:nvPr>
            <p:ph type="title"/>
          </p:nvPr>
        </p:nvSpPr>
        <p:spPr/>
        <p:txBody>
          <a:bodyPr/>
          <a:lstStyle/>
          <a:p>
            <a:r>
              <a:rPr lang="en-US"/>
              <a:t>Click to edit Master title style</a:t>
            </a: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4/11/18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4/11/18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4/11/18</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B61BEF0D-F0BB-DE4B-95CE-6DB70DBA9567}" type="datetimeFigureOut">
              <a:rPr lang="en-US" smtClean="0"/>
              <a:pPr/>
              <a:t>4/11/18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r>
              <a:rPr lang="en-US" dirty="0"/>
              <a:t>AI-</a:t>
            </a:r>
            <a:fld id="{D57F1E4F-1CFF-5643-939E-217C01CDF565}" type="slidenum">
              <a:rPr lang="en-US" smtClean="0"/>
              <a:pPr/>
              <a:t>‹#›</a:t>
            </a:fld>
            <a:endParaRPr lang="en-US" dirty="0"/>
          </a:p>
        </p:txBody>
      </p:sp>
    </p:spTree>
    <p:extLst>
      <p:ext uri="{BB962C8B-B14F-4D97-AF65-F5344CB8AC3E}">
        <p14:creationId xmlns:p14="http://schemas.microsoft.com/office/powerpoint/2010/main" val="420048854"/>
      </p:ext>
    </p:extLst>
  </p:cSld>
  <p:clrMap bg1="lt1" tx1="dk1" bg2="lt2" tx2="dk2" accent1="accent1" accent2="accent2" accent3="accent3" accent4="accent4" accent5="accent5" accent6="accent6" hlink="hlink" folHlink="folHlink"/>
  <p:sldLayoutIdLst>
    <p:sldLayoutId id="2147484293" r:id="rId1"/>
    <p:sldLayoutId id="2147484294" r:id="rId2"/>
    <p:sldLayoutId id="2147484295" r:id="rId3"/>
    <p:sldLayoutId id="2147484296" r:id="rId4"/>
    <p:sldLayoutId id="2147484297" r:id="rId5"/>
    <p:sldLayoutId id="2147484298" r:id="rId6"/>
    <p:sldLayoutId id="2147484299" r:id="rId7"/>
    <p:sldLayoutId id="2147484300" r:id="rId8"/>
    <p:sldLayoutId id="2147484301" r:id="rId9"/>
    <p:sldLayoutId id="2147484302" r:id="rId10"/>
    <p:sldLayoutId id="2147484303"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youtube.com/watch?v=Rte07sl3Vf4&amp;list=PLGnYtw5ezZI-BnVCUhMOcBqi9KggS1fhD" TargetMode="External"/><Relationship Id="rId2" Type="http://schemas.openxmlformats.org/officeDocument/2006/relationships/hyperlink" Target="https://www.youtube.com/watch?v=6mqG5l-9wIE" TargetMode="External"/><Relationship Id="rId1" Type="http://schemas.openxmlformats.org/officeDocument/2006/relationships/slideLayout" Target="../slideLayouts/slideLayout2.xml"/><Relationship Id="rId4" Type="http://schemas.openxmlformats.org/officeDocument/2006/relationships/hyperlink" Target="https://www.theverge.com/us-world/2017/10/24/16533496/facebook-apology-wrong-translation-palestinian-arrested-post-good-mornin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hyperlink" Target="http://www.loebner.net/Prizef/loebner-prize.html"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ted.com/talks/chris_urmson_how_a_driverless_car_sees_the_road#t-551834" TargetMode="Externa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CSIS110:  Artificial Intelligence</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88158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Game Playing</a:t>
            </a:r>
          </a:p>
        </p:txBody>
      </p:sp>
      <p:sp>
        <p:nvSpPr>
          <p:cNvPr id="3" name="Content Placeholder 2"/>
          <p:cNvSpPr>
            <a:spLocks noGrp="1"/>
          </p:cNvSpPr>
          <p:nvPr>
            <p:ph idx="1"/>
          </p:nvPr>
        </p:nvSpPr>
        <p:spPr/>
        <p:txBody>
          <a:bodyPr>
            <a:noAutofit/>
          </a:bodyPr>
          <a:lstStyle/>
          <a:p>
            <a:r>
              <a:rPr lang="en-US" dirty="0"/>
              <a:t>1</a:t>
            </a:r>
            <a:r>
              <a:rPr lang="en-US" baseline="30000" dirty="0"/>
              <a:t>st</a:t>
            </a:r>
            <a:r>
              <a:rPr lang="en-US" dirty="0"/>
              <a:t> popular domains for AI research were checkers and chess.</a:t>
            </a:r>
          </a:p>
          <a:p>
            <a:pPr lvl="1"/>
            <a:r>
              <a:rPr lang="en-US" dirty="0"/>
              <a:t>Easy to represent in memory</a:t>
            </a:r>
          </a:p>
          <a:p>
            <a:pPr lvl="1"/>
            <a:r>
              <a:rPr lang="en-US" dirty="0"/>
              <a:t>Clearly defined rules</a:t>
            </a:r>
          </a:p>
          <a:p>
            <a:pPr lvl="1"/>
            <a:r>
              <a:rPr lang="en-US" dirty="0"/>
              <a:t>Goals are unmistakable – create a program that wins consistently</a:t>
            </a:r>
          </a:p>
          <a:p>
            <a:pPr lvl="1"/>
            <a:endParaRPr lang="en-US" dirty="0"/>
          </a:p>
          <a:p>
            <a:r>
              <a:rPr lang="en-US" dirty="0"/>
              <a:t>Developed many AI techniques:</a:t>
            </a:r>
          </a:p>
          <a:p>
            <a:pPr lvl="1"/>
            <a:r>
              <a:rPr lang="en-US" i="1" dirty="0"/>
              <a:t>Searching </a:t>
            </a:r>
            <a:r>
              <a:rPr lang="en-US" dirty="0"/>
              <a:t>– look ahead at all the possibilities generated by each potential move</a:t>
            </a:r>
          </a:p>
          <a:p>
            <a:pPr lvl="1"/>
            <a:r>
              <a:rPr lang="en-US" i="1" dirty="0"/>
              <a:t>Heuristics </a:t>
            </a:r>
            <a:r>
              <a:rPr lang="en-US" dirty="0"/>
              <a:t>– rules of thumb</a:t>
            </a:r>
          </a:p>
          <a:p>
            <a:pPr lvl="1"/>
            <a:r>
              <a:rPr lang="en-US" i="1" dirty="0"/>
              <a:t>Pattern recognition </a:t>
            </a:r>
            <a:r>
              <a:rPr lang="mr-IN" i="1" dirty="0"/>
              <a:t>–</a:t>
            </a:r>
            <a:r>
              <a:rPr lang="en-US" i="1" dirty="0"/>
              <a:t> </a:t>
            </a:r>
            <a:r>
              <a:rPr lang="en-US" dirty="0"/>
              <a:t>Human chess and checkers players remember thousands of critical board patterns and know the best strategies for playing similar patterns</a:t>
            </a:r>
          </a:p>
          <a:p>
            <a:pPr lvl="1"/>
            <a:r>
              <a:rPr lang="en-US" i="1" dirty="0"/>
              <a:t>Machine Learning</a:t>
            </a:r>
            <a:r>
              <a:rPr lang="en-US" dirty="0"/>
              <a:t> </a:t>
            </a:r>
            <a:r>
              <a:rPr lang="mr-IN" dirty="0"/>
              <a:t>–</a:t>
            </a:r>
            <a:r>
              <a:rPr lang="en-US" dirty="0"/>
              <a:t> Learn from experience </a:t>
            </a:r>
          </a:p>
          <a:p>
            <a:pPr lvl="1"/>
            <a:endParaRPr lang="en-US" dirty="0"/>
          </a:p>
        </p:txBody>
      </p:sp>
    </p:spTree>
    <p:extLst>
      <p:ext uri="{BB962C8B-B14F-4D97-AF65-F5344CB8AC3E}">
        <p14:creationId xmlns:p14="http://schemas.microsoft.com/office/powerpoint/2010/main" val="8364005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searching</a:t>
            </a:r>
          </a:p>
        </p:txBody>
      </p:sp>
      <p:sp>
        <p:nvSpPr>
          <p:cNvPr id="3" name="Content Placeholder 2"/>
          <p:cNvSpPr>
            <a:spLocks noGrp="1"/>
          </p:cNvSpPr>
          <p:nvPr>
            <p:ph idx="1"/>
          </p:nvPr>
        </p:nvSpPr>
        <p:spPr>
          <a:xfrm>
            <a:off x="1069848" y="1849821"/>
            <a:ext cx="10058400" cy="4322379"/>
          </a:xfrm>
        </p:spPr>
        <p:txBody>
          <a:bodyPr>
            <a:noAutofit/>
          </a:bodyPr>
          <a:lstStyle/>
          <a:p>
            <a:pPr lvl="1"/>
            <a:r>
              <a:rPr lang="en-US" i="1" dirty="0"/>
              <a:t>Search tree </a:t>
            </a:r>
            <a:r>
              <a:rPr lang="en-US" dirty="0"/>
              <a:t>–represents all possible moves in a game, for both opponents; the paths down a search tree represent a series of decisions made by the players</a:t>
            </a:r>
          </a:p>
          <a:p>
            <a:pPr marL="182880" lvl="3">
              <a:spcBef>
                <a:spcPts val="1200"/>
              </a:spcBef>
              <a:spcAft>
                <a:spcPts val="0"/>
              </a:spcAft>
            </a:pPr>
            <a:endParaRPr lang="en-US" dirty="0"/>
          </a:p>
          <a:p>
            <a:pPr marL="182880" lvl="3">
              <a:spcBef>
                <a:spcPts val="1200"/>
              </a:spcBef>
              <a:spcAft>
                <a:spcPts val="0"/>
              </a:spcAft>
            </a:pPr>
            <a:endParaRPr lang="en-US" dirty="0"/>
          </a:p>
          <a:p>
            <a:pPr marL="182880" lvl="3">
              <a:spcBef>
                <a:spcPts val="1200"/>
              </a:spcBef>
              <a:spcAft>
                <a:spcPts val="0"/>
              </a:spcAft>
            </a:pPr>
            <a:endParaRPr lang="en-US" dirty="0"/>
          </a:p>
          <a:p>
            <a:pPr marL="182880" lvl="3">
              <a:spcBef>
                <a:spcPts val="1200"/>
              </a:spcBef>
              <a:spcAft>
                <a:spcPts val="0"/>
              </a:spcAft>
            </a:pPr>
            <a:endParaRPr lang="en-US" dirty="0"/>
          </a:p>
          <a:p>
            <a:pPr marL="182880" lvl="3">
              <a:spcBef>
                <a:spcPts val="1200"/>
              </a:spcBef>
              <a:spcAft>
                <a:spcPts val="0"/>
              </a:spcAft>
            </a:pPr>
            <a:endParaRPr lang="en-US" dirty="0"/>
          </a:p>
          <a:p>
            <a:pPr marL="182880" lvl="3">
              <a:spcBef>
                <a:spcPts val="1200"/>
              </a:spcBef>
              <a:spcAft>
                <a:spcPts val="0"/>
              </a:spcAft>
            </a:pPr>
            <a:endParaRPr lang="en-US" dirty="0"/>
          </a:p>
          <a:p>
            <a:pPr marL="182880" lvl="3">
              <a:spcBef>
                <a:spcPts val="1200"/>
              </a:spcBef>
              <a:spcAft>
                <a:spcPts val="0"/>
              </a:spcAft>
            </a:pPr>
            <a:endParaRPr lang="en-US" dirty="0"/>
          </a:p>
          <a:p>
            <a:pPr marL="182880" lvl="3">
              <a:spcBef>
                <a:spcPts val="1200"/>
              </a:spcBef>
              <a:spcAft>
                <a:spcPts val="0"/>
              </a:spcAft>
            </a:pPr>
            <a:endParaRPr lang="en-US" dirty="0"/>
          </a:p>
          <a:p>
            <a:pPr lvl="1"/>
            <a:r>
              <a:rPr lang="en-US" dirty="0"/>
              <a:t>Early AI programs couldn’t check all possible decision points</a:t>
            </a:r>
          </a:p>
          <a:p>
            <a:pPr lvl="1"/>
            <a:r>
              <a:rPr lang="en-US" dirty="0"/>
              <a:t>Today’s powerful computers can perform massive searches quickly</a:t>
            </a:r>
          </a:p>
          <a:p>
            <a:pPr lvl="1"/>
            <a:r>
              <a:rPr lang="en-US" dirty="0"/>
              <a:t>Complex games like chess require too many searches, so heuristics are used to guide the search</a:t>
            </a:r>
          </a:p>
          <a:p>
            <a:pPr marL="182880" lvl="3">
              <a:spcBef>
                <a:spcPts val="1200"/>
              </a:spcBef>
              <a:spcAft>
                <a:spcPts val="0"/>
              </a:spcAft>
            </a:pPr>
            <a:endParaRPr lang="en-US" dirty="0"/>
          </a:p>
          <a:p>
            <a:endParaRPr lang="en-US" dirty="0"/>
          </a:p>
        </p:txBody>
      </p:sp>
      <p:pic>
        <p:nvPicPr>
          <p:cNvPr id="4" name="Picture 3" descr="c13f04"/>
          <p:cNvPicPr/>
          <p:nvPr/>
        </p:nvPicPr>
        <p:blipFill>
          <a:blip r:embed="rId2">
            <a:extLst>
              <a:ext uri="{28A0092B-C50C-407E-A947-70E740481C1C}">
                <a14:useLocalDpi xmlns:a14="http://schemas.microsoft.com/office/drawing/2010/main"/>
              </a:ext>
            </a:extLst>
          </a:blip>
          <a:srcRect/>
          <a:stretch>
            <a:fillRect/>
          </a:stretch>
        </p:blipFill>
        <p:spPr bwMode="auto">
          <a:xfrm>
            <a:off x="2189988" y="2369776"/>
            <a:ext cx="7818120" cy="3030220"/>
          </a:xfrm>
          <a:prstGeom prst="rect">
            <a:avLst/>
          </a:prstGeom>
          <a:noFill/>
          <a:ln>
            <a:noFill/>
          </a:ln>
        </p:spPr>
      </p:pic>
    </p:spTree>
    <p:extLst>
      <p:ext uri="{BB962C8B-B14F-4D97-AF65-F5344CB8AC3E}">
        <p14:creationId xmlns:p14="http://schemas.microsoft.com/office/powerpoint/2010/main" val="688997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 has moved on from games</a:t>
            </a:r>
          </a:p>
        </p:txBody>
      </p:sp>
      <p:sp>
        <p:nvSpPr>
          <p:cNvPr id="3" name="Content Placeholder 2"/>
          <p:cNvSpPr>
            <a:spLocks noGrp="1"/>
          </p:cNvSpPr>
          <p:nvPr>
            <p:ph idx="1"/>
          </p:nvPr>
        </p:nvSpPr>
        <p:spPr/>
        <p:txBody>
          <a:bodyPr/>
          <a:lstStyle/>
          <a:p>
            <a:r>
              <a:rPr lang="en-US" dirty="0"/>
              <a:t>More interesting and practical applications</a:t>
            </a:r>
          </a:p>
          <a:p>
            <a:pPr lvl="1"/>
            <a:r>
              <a:rPr lang="en-US" dirty="0"/>
              <a:t>Vision</a:t>
            </a:r>
          </a:p>
          <a:p>
            <a:pPr lvl="1"/>
            <a:r>
              <a:rPr lang="en-US" dirty="0"/>
              <a:t>Speech</a:t>
            </a:r>
          </a:p>
          <a:p>
            <a:pPr lvl="1"/>
            <a:r>
              <a:rPr lang="en-US" dirty="0"/>
              <a:t>Problem solving</a:t>
            </a:r>
          </a:p>
          <a:p>
            <a:pPr lvl="1"/>
            <a:r>
              <a:rPr lang="en-US" dirty="0"/>
              <a:t>Expert decision making</a:t>
            </a:r>
          </a:p>
          <a:p>
            <a:endParaRPr lang="en-US" dirty="0"/>
          </a:p>
        </p:txBody>
      </p:sp>
    </p:spTree>
    <p:extLst>
      <p:ext uri="{BB962C8B-B14F-4D97-AF65-F5344CB8AC3E}">
        <p14:creationId xmlns:p14="http://schemas.microsoft.com/office/powerpoint/2010/main" val="19244534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Processing</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99201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a:t>Natural Language Processing</a:t>
            </a:r>
            <a:endParaRPr lang="en-US" altLang="en-US" dirty="0"/>
          </a:p>
        </p:txBody>
      </p:sp>
      <p:sp>
        <p:nvSpPr>
          <p:cNvPr id="18435" name="Rectangle 3"/>
          <p:cNvSpPr>
            <a:spLocks noGrp="1" noChangeArrowheads="1"/>
          </p:cNvSpPr>
          <p:nvPr>
            <p:ph idx="1"/>
          </p:nvPr>
        </p:nvSpPr>
        <p:spPr/>
        <p:txBody>
          <a:bodyPr/>
          <a:lstStyle/>
          <a:p>
            <a:pPr marL="0" indent="0">
              <a:buNone/>
            </a:pPr>
            <a:r>
              <a:rPr lang="en-US" altLang="en-US" dirty="0"/>
              <a:t>Three basic types of processing going on during human/computer voice interaction</a:t>
            </a:r>
          </a:p>
          <a:p>
            <a:pPr marL="274320" lvl="1" indent="0">
              <a:buNone/>
            </a:pPr>
            <a:endParaRPr lang="en-US" altLang="en-US" dirty="0"/>
          </a:p>
          <a:p>
            <a:pPr lvl="1"/>
            <a:r>
              <a:rPr lang="en-US" altLang="en-US" dirty="0"/>
              <a:t>Voice recognition</a:t>
            </a:r>
          </a:p>
          <a:p>
            <a:pPr lvl="2"/>
            <a:r>
              <a:rPr lang="en-US" altLang="en-US" dirty="0"/>
              <a:t>Recognizing human words</a:t>
            </a:r>
          </a:p>
          <a:p>
            <a:pPr lvl="1"/>
            <a:r>
              <a:rPr lang="en-US" altLang="en-US" dirty="0"/>
              <a:t>Natural language comprehension</a:t>
            </a:r>
          </a:p>
          <a:p>
            <a:pPr lvl="2"/>
            <a:r>
              <a:rPr lang="en-US" altLang="en-US" dirty="0"/>
              <a:t>Interpreting human communication</a:t>
            </a:r>
          </a:p>
          <a:p>
            <a:pPr lvl="1"/>
            <a:r>
              <a:rPr lang="en-US" altLang="en-US" dirty="0"/>
              <a:t>Voice synthesis</a:t>
            </a:r>
          </a:p>
          <a:p>
            <a:pPr lvl="2"/>
            <a:r>
              <a:rPr lang="en-US" altLang="en-US" dirty="0"/>
              <a:t>Recreating human speech</a:t>
            </a:r>
          </a:p>
          <a:p>
            <a:pPr lvl="2"/>
            <a:r>
              <a:rPr lang="en-US" altLang="en-US" dirty="0"/>
              <a:t>Two basic approaches to the solution</a:t>
            </a:r>
          </a:p>
          <a:p>
            <a:pPr lvl="3"/>
            <a:r>
              <a:rPr lang="en-US" altLang="en-US" dirty="0"/>
              <a:t>Dynamic voice generation </a:t>
            </a:r>
          </a:p>
          <a:p>
            <a:pPr lvl="3"/>
            <a:r>
              <a:rPr lang="en-US" altLang="en-US" dirty="0"/>
              <a:t>Recorded speech</a:t>
            </a:r>
          </a:p>
          <a:p>
            <a:pPr lvl="2"/>
            <a:endParaRPr lang="en-US" altLang="en-US" dirty="0"/>
          </a:p>
        </p:txBody>
      </p:sp>
    </p:spTree>
    <p:extLst>
      <p:ext uri="{BB962C8B-B14F-4D97-AF65-F5344CB8AC3E}">
        <p14:creationId xmlns:p14="http://schemas.microsoft.com/office/powerpoint/2010/main" val="5479952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Automatic Speech Recognition</a:t>
            </a:r>
            <a:endParaRPr lang="en-US" dirty="0"/>
          </a:p>
        </p:txBody>
      </p:sp>
      <p:sp>
        <p:nvSpPr>
          <p:cNvPr id="3" name="Content Placeholder 2"/>
          <p:cNvSpPr>
            <a:spLocks noGrp="1"/>
          </p:cNvSpPr>
          <p:nvPr>
            <p:ph idx="1"/>
          </p:nvPr>
        </p:nvSpPr>
        <p:spPr/>
        <p:txBody>
          <a:bodyPr/>
          <a:lstStyle/>
          <a:p>
            <a:r>
              <a:rPr lang="en-US" dirty="0"/>
              <a:t>Techniques used:</a:t>
            </a:r>
          </a:p>
          <a:p>
            <a:pPr lvl="1"/>
            <a:r>
              <a:rPr lang="en-US" dirty="0"/>
              <a:t>Segmenting sound patterns into words </a:t>
            </a:r>
          </a:p>
          <a:p>
            <a:pPr lvl="1"/>
            <a:r>
              <a:rPr lang="en-US" dirty="0"/>
              <a:t>Uses rules for interpreting sounds</a:t>
            </a:r>
          </a:p>
          <a:p>
            <a:pPr lvl="1"/>
            <a:r>
              <a:rPr lang="en-US" dirty="0"/>
              <a:t>Uses context for identifying ambiguous sounds</a:t>
            </a:r>
          </a:p>
          <a:p>
            <a:pPr lvl="1"/>
            <a:r>
              <a:rPr lang="en-US" dirty="0"/>
              <a:t>Learns from a human trainer</a:t>
            </a:r>
          </a:p>
          <a:p>
            <a:r>
              <a:rPr lang="en-US" dirty="0"/>
              <a:t>Most systems need to be trained to recognize a particular person’s voice</a:t>
            </a:r>
          </a:p>
          <a:p>
            <a:r>
              <a:rPr lang="en-US" dirty="0"/>
              <a:t>Ideal system:</a:t>
            </a:r>
          </a:p>
          <a:p>
            <a:pPr lvl="1"/>
            <a:r>
              <a:rPr lang="en-US" dirty="0"/>
              <a:t>Speaker independence</a:t>
            </a:r>
          </a:p>
          <a:p>
            <a:pPr lvl="1"/>
            <a:r>
              <a:rPr lang="en-US" dirty="0"/>
              <a:t>Unlimited vocabulary</a:t>
            </a:r>
          </a:p>
          <a:p>
            <a:pPr lvl="1"/>
            <a:r>
              <a:rPr lang="en-US" dirty="0"/>
              <a:t>Continuous speech</a:t>
            </a:r>
          </a:p>
          <a:p>
            <a:endParaRPr lang="en-US" dirty="0"/>
          </a:p>
        </p:txBody>
      </p:sp>
    </p:spTree>
    <p:extLst>
      <p:ext uri="{BB962C8B-B14F-4D97-AF65-F5344CB8AC3E}">
        <p14:creationId xmlns:p14="http://schemas.microsoft.com/office/powerpoint/2010/main" val="748928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Natural Language Communication</a:t>
            </a:r>
          </a:p>
        </p:txBody>
      </p:sp>
      <p:sp>
        <p:nvSpPr>
          <p:cNvPr id="4" name="Content Placeholder 3"/>
          <p:cNvSpPr>
            <a:spLocks noGrp="1"/>
          </p:cNvSpPr>
          <p:nvPr>
            <p:ph idx="1"/>
          </p:nvPr>
        </p:nvSpPr>
        <p:spPr/>
        <p:txBody>
          <a:bodyPr>
            <a:noAutofit/>
          </a:bodyPr>
          <a:lstStyle/>
          <a:p>
            <a:pPr lvl="0"/>
            <a:r>
              <a:rPr lang="en-US" dirty="0"/>
              <a:t>Early project – create a program that could translate scientific papers from Russian to English and vice versa</a:t>
            </a:r>
          </a:p>
          <a:p>
            <a:pPr lvl="0"/>
            <a:r>
              <a:rPr lang="en-US" dirty="0"/>
              <a:t>Seemed straightforward:</a:t>
            </a:r>
          </a:p>
          <a:p>
            <a:pPr lvl="1"/>
            <a:r>
              <a:rPr lang="en-US" dirty="0"/>
              <a:t>create a parsing program that could analyze sentence structure and identify each word as subject, verb or other part of speech</a:t>
            </a:r>
          </a:p>
          <a:p>
            <a:pPr lvl="1"/>
            <a:r>
              <a:rPr lang="en-US" dirty="0"/>
              <a:t>create another program to look up each word in a translation dictionary</a:t>
            </a:r>
          </a:p>
          <a:p>
            <a:r>
              <a:rPr lang="en-US" dirty="0"/>
              <a:t> Gave up after 15 years – only 80%  correctly translated</a:t>
            </a:r>
          </a:p>
          <a:p>
            <a:pPr lvl="1"/>
            <a:r>
              <a:rPr lang="en-US" dirty="0"/>
              <a:t>Examples…</a:t>
            </a:r>
          </a:p>
          <a:p>
            <a:pPr marL="822960" lvl="3" indent="0">
              <a:buNone/>
            </a:pPr>
            <a:r>
              <a:rPr lang="en-US" dirty="0"/>
              <a:t>“The spirit is willing, but the flesh is weak” </a:t>
            </a:r>
          </a:p>
          <a:p>
            <a:pPr marL="822960" lvl="3" indent="0">
              <a:buNone/>
            </a:pPr>
            <a:r>
              <a:rPr lang="en-US" dirty="0">
                <a:sym typeface="Wingdings" charset="2"/>
              </a:rPr>
              <a:t></a:t>
            </a:r>
            <a:r>
              <a:rPr lang="en-US" dirty="0"/>
              <a:t> “The wine is agreeable, but the meat is rotten”</a:t>
            </a:r>
          </a:p>
          <a:p>
            <a:pPr marL="822960" lvl="3" indent="0">
              <a:buNone/>
            </a:pPr>
            <a:r>
              <a:rPr lang="en-US" dirty="0"/>
              <a:t> </a:t>
            </a:r>
          </a:p>
          <a:p>
            <a:pPr marL="822960" lvl="3" indent="0">
              <a:buNone/>
            </a:pPr>
            <a:r>
              <a:rPr lang="en-US" dirty="0"/>
              <a:t>“Out of sight, out of mind” </a:t>
            </a:r>
          </a:p>
          <a:p>
            <a:pPr marL="822960" lvl="3" indent="0">
              <a:buNone/>
            </a:pPr>
            <a:r>
              <a:rPr lang="en-US" dirty="0">
                <a:sym typeface="Wingdings" charset="2"/>
              </a:rPr>
              <a:t></a:t>
            </a:r>
            <a:r>
              <a:rPr lang="en-US" dirty="0"/>
              <a:t> “Blind and insane” or “invisible idiot” </a:t>
            </a:r>
          </a:p>
        </p:txBody>
      </p:sp>
    </p:spTree>
    <p:extLst>
      <p:ext uri="{BB962C8B-B14F-4D97-AF65-F5344CB8AC3E}">
        <p14:creationId xmlns:p14="http://schemas.microsoft.com/office/powerpoint/2010/main" val="1949358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Examples</a:t>
            </a:r>
          </a:p>
        </p:txBody>
      </p:sp>
      <p:sp>
        <p:nvSpPr>
          <p:cNvPr id="3" name="Content Placeholder 2"/>
          <p:cNvSpPr>
            <a:spLocks noGrp="1"/>
          </p:cNvSpPr>
          <p:nvPr>
            <p:ph idx="1"/>
          </p:nvPr>
        </p:nvSpPr>
        <p:spPr/>
        <p:txBody>
          <a:bodyPr>
            <a:normAutofit lnSpcReduction="10000"/>
          </a:bodyPr>
          <a:lstStyle/>
          <a:p>
            <a:pPr lvl="0"/>
            <a:r>
              <a:rPr lang="en-US" dirty="0"/>
              <a:t>ELIZA one of the first programs to converse in natural language (1960s)</a:t>
            </a:r>
          </a:p>
          <a:p>
            <a:pPr lvl="1"/>
            <a:r>
              <a:rPr lang="en-US" dirty="0"/>
              <a:t>Uses a few tricks to simulate understanding:</a:t>
            </a:r>
          </a:p>
          <a:p>
            <a:pPr lvl="2"/>
            <a:r>
              <a:rPr lang="en-US" dirty="0"/>
              <a:t>Recognizing a few key words</a:t>
            </a:r>
          </a:p>
          <a:p>
            <a:pPr lvl="2"/>
            <a:r>
              <a:rPr lang="en-US" dirty="0"/>
              <a:t>Identifying categories for some of those words</a:t>
            </a:r>
          </a:p>
          <a:p>
            <a:pPr lvl="2"/>
            <a:r>
              <a:rPr lang="en-US" dirty="0"/>
              <a:t>Repeating phrases from earlier in the conversation</a:t>
            </a:r>
          </a:p>
          <a:p>
            <a:pPr lvl="1"/>
            <a:r>
              <a:rPr lang="en-US" dirty="0"/>
              <a:t>Session can deteriorate into nonsense dialog </a:t>
            </a:r>
          </a:p>
          <a:p>
            <a:r>
              <a:rPr lang="en-US" dirty="0"/>
              <a:t>Google Translate</a:t>
            </a:r>
          </a:p>
          <a:p>
            <a:pPr lvl="1"/>
            <a:r>
              <a:rPr lang="en-US" dirty="0"/>
              <a:t>Frozen </a:t>
            </a:r>
            <a:r>
              <a:rPr lang="mr-IN" dirty="0"/>
              <a:t>–</a:t>
            </a:r>
            <a:r>
              <a:rPr lang="en-US" dirty="0"/>
              <a:t> Do you want to build a snowman?</a:t>
            </a:r>
          </a:p>
          <a:p>
            <a:pPr lvl="2"/>
            <a:r>
              <a:rPr lang="en-US" dirty="0">
                <a:hlinkClick r:id="rId2"/>
              </a:rPr>
              <a:t>https://www.youtube.com/watch?v=6mqG5l-9wIE</a:t>
            </a:r>
            <a:endParaRPr lang="en-US" dirty="0"/>
          </a:p>
          <a:p>
            <a:pPr lvl="1"/>
            <a:r>
              <a:rPr lang="en-US" dirty="0"/>
              <a:t>Shape of You </a:t>
            </a:r>
            <a:r>
              <a:rPr lang="mr-IN" dirty="0"/>
              <a:t>–</a:t>
            </a:r>
            <a:r>
              <a:rPr lang="en-US" dirty="0"/>
              <a:t> Ed Sheeran</a:t>
            </a:r>
          </a:p>
          <a:p>
            <a:pPr lvl="2"/>
            <a:r>
              <a:rPr lang="en-US" dirty="0">
                <a:hlinkClick r:id="rId3"/>
              </a:rPr>
              <a:t>https://www.youtube.com/watch?v</a:t>
            </a:r>
            <a:r>
              <a:rPr lang="en-US">
                <a:hlinkClick r:id="rId3"/>
              </a:rPr>
              <a:t>=Rte07sl3Vf4&amp;list=PLGnYtw5ezZI-BnVCUhMOcBqi9KggS1fhD</a:t>
            </a:r>
            <a:r>
              <a:rPr lang="en-US"/>
              <a:t> </a:t>
            </a:r>
            <a:endParaRPr lang="en-US" dirty="0"/>
          </a:p>
          <a:p>
            <a:pPr lvl="1"/>
            <a:r>
              <a:rPr lang="en-US" b="1" dirty="0">
                <a:hlinkClick r:id="rId4"/>
              </a:rPr>
              <a:t>Facebook apologizes after wrong translation sees Palestinian man arrested for posting ‘good morning’ </a:t>
            </a:r>
            <a:endParaRPr lang="en-US" dirty="0"/>
          </a:p>
          <a:p>
            <a:endParaRPr lang="en-US" dirty="0"/>
          </a:p>
        </p:txBody>
      </p:sp>
    </p:spTree>
    <p:extLst>
      <p:ext uri="{BB962C8B-B14F-4D97-AF65-F5344CB8AC3E}">
        <p14:creationId xmlns:p14="http://schemas.microsoft.com/office/powerpoint/2010/main" val="623654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Why such a problem with natural language?</a:t>
            </a:r>
          </a:p>
        </p:txBody>
      </p:sp>
      <p:sp>
        <p:nvSpPr>
          <p:cNvPr id="3" name="Content Placeholder 2"/>
          <p:cNvSpPr>
            <a:spLocks noGrp="1"/>
          </p:cNvSpPr>
          <p:nvPr>
            <p:ph idx="1"/>
          </p:nvPr>
        </p:nvSpPr>
        <p:spPr/>
        <p:txBody>
          <a:bodyPr>
            <a:normAutofit/>
          </a:bodyPr>
          <a:lstStyle/>
          <a:p>
            <a:r>
              <a:rPr lang="en-US" dirty="0"/>
              <a:t>Computer languages have less than 100 keywords each with a precise, unambiguous meaning</a:t>
            </a:r>
          </a:p>
          <a:p>
            <a:r>
              <a:rPr lang="en-US" dirty="0"/>
              <a:t>English has hundreds of thousands of words, many with multiple meanings</a:t>
            </a:r>
          </a:p>
          <a:p>
            <a:r>
              <a:rPr lang="en-US" dirty="0"/>
              <a:t>Natural language programs must deal with rules that are context dependent.  These rules for constructing sentences from words are called </a:t>
            </a:r>
            <a:r>
              <a:rPr lang="en-US" i="1" dirty="0"/>
              <a:t>syntax</a:t>
            </a:r>
            <a:r>
              <a:rPr lang="en-US" dirty="0"/>
              <a:t>.</a:t>
            </a:r>
          </a:p>
          <a:p>
            <a:r>
              <a:rPr lang="en-US" dirty="0"/>
              <a:t>Even more difficult is determining the underlying meaning of words and phrases – </a:t>
            </a:r>
            <a:r>
              <a:rPr lang="en-US" i="1" dirty="0"/>
              <a:t>semantics. </a:t>
            </a:r>
            <a:r>
              <a:rPr lang="en-US" dirty="0"/>
              <a:t> </a:t>
            </a:r>
          </a:p>
          <a:p>
            <a:r>
              <a:rPr lang="en-US" dirty="0"/>
              <a:t>The computer lacks </a:t>
            </a:r>
            <a:r>
              <a:rPr lang="en-US" i="1" dirty="0"/>
              <a:t>common sense.</a:t>
            </a:r>
            <a:endParaRPr lang="en-US" dirty="0"/>
          </a:p>
          <a:p>
            <a:endParaRPr lang="en-US" dirty="0"/>
          </a:p>
          <a:p>
            <a:endParaRPr lang="en-US" dirty="0"/>
          </a:p>
        </p:txBody>
      </p:sp>
    </p:spTree>
    <p:extLst>
      <p:ext uri="{BB962C8B-B14F-4D97-AF65-F5344CB8AC3E}">
        <p14:creationId xmlns:p14="http://schemas.microsoft.com/office/powerpoint/2010/main" val="1107946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Natural Language Comprehension</a:t>
            </a:r>
            <a:endParaRPr lang="en-US" altLang="en-US" dirty="0"/>
          </a:p>
        </p:txBody>
      </p:sp>
      <p:sp>
        <p:nvSpPr>
          <p:cNvPr id="21507" name="Rectangle 3"/>
          <p:cNvSpPr>
            <a:spLocks noGrp="1" noChangeArrowheads="1"/>
          </p:cNvSpPr>
          <p:nvPr>
            <p:ph idx="1"/>
          </p:nvPr>
        </p:nvSpPr>
        <p:spPr/>
        <p:txBody>
          <a:bodyPr/>
          <a:lstStyle/>
          <a:p>
            <a:r>
              <a:rPr lang="en-US" altLang="en-US" dirty="0"/>
              <a:t>Even if a computer recognizes the words that are spoken, it is another task entirely to understand the meaning of those words</a:t>
            </a:r>
          </a:p>
          <a:p>
            <a:pPr lvl="1"/>
            <a:r>
              <a:rPr lang="en-US" altLang="en-US" dirty="0"/>
              <a:t>Natural language is inherently ambiguous, meaning that the same syntactic structure could have multiple valid interpretations</a:t>
            </a:r>
          </a:p>
          <a:p>
            <a:pPr lvl="1"/>
            <a:r>
              <a:rPr lang="en-US" altLang="en-US" dirty="0"/>
              <a:t>A single word can have multiple definitions and can even represent multiple parts of speech</a:t>
            </a:r>
          </a:p>
          <a:p>
            <a:pPr lvl="1"/>
            <a:r>
              <a:rPr lang="en-US" altLang="en-US" dirty="0"/>
              <a:t>This is referred to as a lexical ambiguity</a:t>
            </a:r>
          </a:p>
          <a:p>
            <a:pPr lvl="1"/>
            <a:r>
              <a:rPr lang="en-US" dirty="0"/>
              <a:t>Translation without understanding is impossible – a translator must know what the sentence means</a:t>
            </a:r>
          </a:p>
          <a:p>
            <a:pPr lvl="1"/>
            <a:endParaRPr lang="en-US" dirty="0"/>
          </a:p>
          <a:p>
            <a:r>
              <a:rPr lang="en-US" dirty="0"/>
              <a:t>Successful natural language applications limit the domain so that almost all the relevant information can be fed to the system.</a:t>
            </a:r>
          </a:p>
          <a:p>
            <a:pPr lvl="1"/>
            <a:endParaRPr lang="en-US" dirty="0"/>
          </a:p>
          <a:p>
            <a:pPr lvl="1"/>
            <a:endParaRPr lang="en-US" altLang="en-US" dirty="0"/>
          </a:p>
          <a:p>
            <a:pPr lvl="1"/>
            <a:endParaRPr lang="en-US" altLang="en-US" dirty="0"/>
          </a:p>
        </p:txBody>
      </p:sp>
    </p:spTree>
    <p:extLst>
      <p:ext uri="{BB962C8B-B14F-4D97-AF65-F5344CB8AC3E}">
        <p14:creationId xmlns:p14="http://schemas.microsoft.com/office/powerpoint/2010/main" val="21004248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lstStyle/>
          <a:p>
            <a:r>
              <a:rPr lang="en-US" dirty="0"/>
              <a:t>What is AI?</a:t>
            </a:r>
          </a:p>
          <a:p>
            <a:r>
              <a:rPr lang="en-US" dirty="0"/>
              <a:t>Thinking Machines</a:t>
            </a:r>
          </a:p>
          <a:p>
            <a:r>
              <a:rPr lang="en-US" dirty="0"/>
              <a:t>Natural Language Communication</a:t>
            </a:r>
          </a:p>
          <a:p>
            <a:r>
              <a:rPr lang="en-US" dirty="0"/>
              <a:t>Knowledge Bases and Expert systems</a:t>
            </a:r>
          </a:p>
          <a:p>
            <a:r>
              <a:rPr lang="en-US" dirty="0"/>
              <a:t>Pattern Recognition</a:t>
            </a:r>
          </a:p>
          <a:p>
            <a:r>
              <a:rPr lang="en-US" dirty="0"/>
              <a:t>Machine Learning</a:t>
            </a:r>
          </a:p>
        </p:txBody>
      </p:sp>
      <p:pic>
        <p:nvPicPr>
          <p:cNvPr id="4" name="Picture 2" descr="C:\Users\igoldstein\AppData\Local\Microsoft\Windows\Temporary Internet Files\Content.IE5\LZ6KD62M\MC900434929[1].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61381" y="3314924"/>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5538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a:t>Natural Language Comprehension</a:t>
            </a:r>
            <a:endParaRPr lang="en-US" altLang="en-US" dirty="0"/>
          </a:p>
        </p:txBody>
      </p:sp>
      <p:sp>
        <p:nvSpPr>
          <p:cNvPr id="57347" name="Rectangle 3"/>
          <p:cNvSpPr>
            <a:spLocks noGrp="1" noChangeArrowheads="1"/>
          </p:cNvSpPr>
          <p:nvPr>
            <p:ph idx="1"/>
          </p:nvPr>
        </p:nvSpPr>
        <p:spPr/>
        <p:txBody>
          <a:bodyPr/>
          <a:lstStyle/>
          <a:p>
            <a:r>
              <a:rPr lang="en-US" altLang="en-US" dirty="0"/>
              <a:t>A natural language sentence can also have a syntactic ambiguity because phrases can be put together in various ways</a:t>
            </a:r>
          </a:p>
          <a:p>
            <a:pPr marL="0" indent="0">
              <a:buNone/>
            </a:pPr>
            <a:r>
              <a:rPr lang="en-US" altLang="en-US" dirty="0"/>
              <a:t>		</a:t>
            </a:r>
            <a:r>
              <a:rPr lang="en-US" altLang="en-US" dirty="0">
                <a:solidFill>
                  <a:schemeClr val="tx1"/>
                </a:solidFill>
              </a:rPr>
              <a:t>I saw the Grand Canyon flying to New York. </a:t>
            </a:r>
          </a:p>
          <a:p>
            <a:pPr marL="0" indent="0">
              <a:buNone/>
            </a:pPr>
            <a:endParaRPr lang="en-US" altLang="en-US" dirty="0"/>
          </a:p>
          <a:p>
            <a:r>
              <a:rPr lang="en-US" altLang="en-US" dirty="0"/>
              <a:t>Referential ambiguity can occur with the use of pronouns</a:t>
            </a:r>
          </a:p>
          <a:p>
            <a:pPr marL="0" indent="0">
              <a:buNone/>
            </a:pPr>
            <a:r>
              <a:rPr lang="en-US" altLang="en-US" dirty="0"/>
              <a:t>		</a:t>
            </a:r>
            <a:r>
              <a:rPr lang="en-US" altLang="en-US" dirty="0">
                <a:solidFill>
                  <a:schemeClr val="tx1"/>
                </a:solidFill>
              </a:rPr>
              <a:t>The brick fell on the computer but it is not broken.</a:t>
            </a:r>
          </a:p>
        </p:txBody>
      </p:sp>
    </p:spTree>
    <p:extLst>
      <p:ext uri="{BB962C8B-B14F-4D97-AF65-F5344CB8AC3E}">
        <p14:creationId xmlns:p14="http://schemas.microsoft.com/office/powerpoint/2010/main" val="20806823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Natural Language Comprehension</a:t>
            </a:r>
            <a:endParaRPr lang="en-US" dirty="0"/>
          </a:p>
        </p:txBody>
      </p:sp>
      <p:sp>
        <p:nvSpPr>
          <p:cNvPr id="3" name="Content Placeholder 2"/>
          <p:cNvSpPr>
            <a:spLocks noGrp="1"/>
          </p:cNvSpPr>
          <p:nvPr>
            <p:ph idx="1"/>
          </p:nvPr>
        </p:nvSpPr>
        <p:spPr/>
        <p:txBody>
          <a:bodyPr/>
          <a:lstStyle/>
          <a:p>
            <a:pPr marL="0" indent="0">
              <a:buNone/>
            </a:pPr>
            <a:r>
              <a:rPr lang="en-US" i="1" dirty="0"/>
              <a:t>The boy hit the girl with the bat.</a:t>
            </a:r>
          </a:p>
          <a:p>
            <a:pPr marL="0" indent="0">
              <a:buNone/>
            </a:pPr>
            <a:endParaRPr lang="en-US" i="1" dirty="0"/>
          </a:p>
        </p:txBody>
      </p:sp>
      <p:pic>
        <p:nvPicPr>
          <p:cNvPr id="1026" name="Picture 2" descr="C:\Users\Goldstein\AppData\Local\Microsoft\Windows\Temporary Internet Files\Content.IE5\I4L984P3\baseball-bat[1].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503975" y="1365470"/>
            <a:ext cx="4452371" cy="524065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Goldstein\AppData\Local\Microsoft\Windows\Temporary Internet Files\Content.IE5\6JTH52KD\clipart0080[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4741" y="2859870"/>
            <a:ext cx="5757333" cy="2573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142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fade">
                                      <p:cBhvr>
                                        <p:cTn id="11" dur="500"/>
                                        <p:tgtEl>
                                          <p:spTgt spid="1027"/>
                                        </p:tgtEl>
                                      </p:cBhvr>
                                    </p:animEffect>
                                  </p:childTnLst>
                                </p:cTn>
                              </p:par>
                              <p:par>
                                <p:cTn id="12" presetID="10" presetClass="exit" presetSubtype="0" fill="hold" nodeType="withEffect">
                                  <p:stCondLst>
                                    <p:cond delay="0"/>
                                  </p:stCondLst>
                                  <p:childTnLst>
                                    <p:animEffect transition="out" filter="fade">
                                      <p:cBhvr>
                                        <p:cTn id="13" dur="500"/>
                                        <p:tgtEl>
                                          <p:spTgt spid="1026"/>
                                        </p:tgtEl>
                                      </p:cBhvr>
                                    </p:animEffect>
                                    <p:set>
                                      <p:cBhvr>
                                        <p:cTn id="14"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Pattern Recognition</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83600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Patterns</a:t>
            </a:r>
          </a:p>
        </p:txBody>
      </p:sp>
      <p:sp>
        <p:nvSpPr>
          <p:cNvPr id="5" name="Content Placeholder 4"/>
          <p:cNvSpPr>
            <a:spLocks noGrp="1"/>
          </p:cNvSpPr>
          <p:nvPr>
            <p:ph sz="half" idx="1"/>
          </p:nvPr>
        </p:nvSpPr>
        <p:spPr>
          <a:xfrm>
            <a:off x="1069848" y="3156438"/>
            <a:ext cx="3741303" cy="2053883"/>
          </a:xfrm>
          <a:ln>
            <a:solidFill>
              <a:schemeClr val="accent2"/>
            </a:solidFill>
          </a:ln>
        </p:spPr>
        <p:txBody>
          <a:bodyPr>
            <a:normAutofit/>
          </a:bodyPr>
          <a:lstStyle/>
          <a:p>
            <a:pPr marL="0" indent="0">
              <a:buNone/>
            </a:pPr>
            <a:r>
              <a:rPr lang="en-US" sz="2400" dirty="0">
                <a:solidFill>
                  <a:schemeClr val="accent2"/>
                </a:solidFill>
              </a:rPr>
              <a:t>Identifying recurring patterns in input data with the goal of understanding or categorizing that input.</a:t>
            </a:r>
          </a:p>
        </p:txBody>
      </p:sp>
      <p:sp>
        <p:nvSpPr>
          <p:cNvPr id="6" name="Content Placeholder 5"/>
          <p:cNvSpPr>
            <a:spLocks noGrp="1"/>
          </p:cNvSpPr>
          <p:nvPr>
            <p:ph sz="half" idx="2"/>
          </p:nvPr>
        </p:nvSpPr>
        <p:spPr/>
        <p:txBody>
          <a:bodyPr>
            <a:noAutofit/>
          </a:bodyPr>
          <a:lstStyle/>
          <a:p>
            <a:pPr marL="0" indent="0">
              <a:buNone/>
            </a:pPr>
            <a:r>
              <a:rPr lang="en-US" sz="2400" dirty="0"/>
              <a:t>Represent many of AI applications:</a:t>
            </a:r>
          </a:p>
          <a:p>
            <a:pPr lvl="1"/>
            <a:r>
              <a:rPr lang="en-US" sz="2000" dirty="0"/>
              <a:t>Face identification</a:t>
            </a:r>
          </a:p>
          <a:p>
            <a:pPr lvl="1"/>
            <a:r>
              <a:rPr lang="en-US" sz="2000" dirty="0"/>
              <a:t>Fingerprint identification</a:t>
            </a:r>
          </a:p>
          <a:p>
            <a:pPr lvl="1"/>
            <a:r>
              <a:rPr lang="en-US" sz="2000" dirty="0"/>
              <a:t>Handwriting recognition</a:t>
            </a:r>
          </a:p>
          <a:p>
            <a:pPr lvl="1"/>
            <a:r>
              <a:rPr lang="en-US" sz="2000" dirty="0"/>
              <a:t>Scientific data analysis</a:t>
            </a:r>
          </a:p>
          <a:p>
            <a:pPr lvl="1"/>
            <a:r>
              <a:rPr lang="en-US" sz="2000" dirty="0"/>
              <a:t>Weather forecasting</a:t>
            </a:r>
          </a:p>
          <a:p>
            <a:pPr lvl="1"/>
            <a:r>
              <a:rPr lang="en-US" sz="2000" dirty="0"/>
              <a:t>Biological slide analysis</a:t>
            </a:r>
          </a:p>
          <a:p>
            <a:pPr lvl="1"/>
            <a:r>
              <a:rPr lang="en-US" sz="2000" dirty="0"/>
              <a:t>Surveillance satellite data analysis</a:t>
            </a:r>
          </a:p>
          <a:p>
            <a:pPr lvl="1"/>
            <a:r>
              <a:rPr lang="en-US" sz="2000" dirty="0"/>
              <a:t>Robot vision</a:t>
            </a:r>
          </a:p>
          <a:p>
            <a:pPr lvl="1"/>
            <a:r>
              <a:rPr lang="en-US" sz="2000" dirty="0"/>
              <a:t>Automatic voice recognition</a:t>
            </a:r>
          </a:p>
          <a:p>
            <a:pPr lvl="1"/>
            <a:r>
              <a:rPr lang="en-US" sz="2000" dirty="0"/>
              <a:t>Expert systems</a:t>
            </a:r>
            <a:br>
              <a:rPr lang="en-US" sz="2000" dirty="0"/>
            </a:br>
            <a:endParaRPr lang="en-US" sz="2000" dirty="0"/>
          </a:p>
        </p:txBody>
      </p:sp>
    </p:spTree>
    <p:extLst>
      <p:ext uri="{BB962C8B-B14F-4D97-AF65-F5344CB8AC3E}">
        <p14:creationId xmlns:p14="http://schemas.microsoft.com/office/powerpoint/2010/main" val="11117299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Analysis</a:t>
            </a:r>
          </a:p>
        </p:txBody>
      </p:sp>
      <p:sp>
        <p:nvSpPr>
          <p:cNvPr id="3" name="Content Placeholder 2"/>
          <p:cNvSpPr>
            <a:spLocks noGrp="1"/>
          </p:cNvSpPr>
          <p:nvPr>
            <p:ph sz="half" idx="1"/>
          </p:nvPr>
        </p:nvSpPr>
        <p:spPr/>
        <p:txBody>
          <a:bodyPr>
            <a:normAutofit lnSpcReduction="10000"/>
          </a:bodyPr>
          <a:lstStyle/>
          <a:p>
            <a:r>
              <a:rPr lang="en-US" dirty="0"/>
              <a:t>Identifying objects and shapes in a photo, drawing, video… </a:t>
            </a:r>
          </a:p>
          <a:p>
            <a:r>
              <a:rPr lang="en-US" dirty="0"/>
              <a:t>Colorizing classic motion pictures</a:t>
            </a:r>
          </a:p>
          <a:p>
            <a:r>
              <a:rPr lang="en-US" dirty="0"/>
              <a:t>Require massive amounts of memory and processing power</a:t>
            </a:r>
          </a:p>
          <a:p>
            <a:r>
              <a:rPr lang="en-US" dirty="0"/>
              <a:t>Complicated by many factors:</a:t>
            </a:r>
          </a:p>
          <a:p>
            <a:pPr lvl="1"/>
            <a:r>
              <a:rPr lang="en-US" dirty="0"/>
              <a:t>Irrelevant data (noise)</a:t>
            </a:r>
          </a:p>
          <a:p>
            <a:pPr lvl="1"/>
            <a:r>
              <a:rPr lang="en-US" dirty="0"/>
              <a:t>Objects that partially cover other objects</a:t>
            </a:r>
          </a:p>
          <a:p>
            <a:pPr lvl="1"/>
            <a:r>
              <a:rPr lang="en-US" dirty="0"/>
              <a:t>Indistinct edges</a:t>
            </a:r>
          </a:p>
          <a:p>
            <a:pPr lvl="1"/>
            <a:r>
              <a:rPr lang="en-US" dirty="0"/>
              <a:t>Changes in light and shadows</a:t>
            </a:r>
          </a:p>
          <a:p>
            <a:pPr lvl="1"/>
            <a:r>
              <a:rPr lang="en-US" dirty="0"/>
              <a:t>Motion</a:t>
            </a:r>
          </a:p>
          <a:p>
            <a:endParaRPr lang="en-US" dirty="0"/>
          </a:p>
        </p:txBody>
      </p:sp>
      <p:pic>
        <p:nvPicPr>
          <p:cNvPr id="6" name="Content Placeholder 5" descr="\\Mirandajmac\MPPROJECTS\c13f01.jpg"/>
          <p:cNvPicPr>
            <a:picLocks noGrp="1"/>
          </p:cNvPicPr>
          <p:nvPr>
            <p:ph sz="half" idx="2"/>
          </p:nvPr>
        </p:nvPicPr>
        <p:blipFill>
          <a:blip r:embed="rId2">
            <a:extLst>
              <a:ext uri="{28A0092B-C50C-407E-A947-70E740481C1C}">
                <a14:useLocalDpi xmlns:a14="http://schemas.microsoft.com/office/drawing/2010/main"/>
              </a:ext>
            </a:extLst>
          </a:blip>
          <a:srcRect/>
          <a:stretch>
            <a:fillRect/>
          </a:stretch>
        </p:blipFill>
        <p:spPr bwMode="auto">
          <a:xfrm>
            <a:off x="6373686" y="2194560"/>
            <a:ext cx="4754562" cy="3176047"/>
          </a:xfrm>
          <a:prstGeom prst="rect">
            <a:avLst/>
          </a:prstGeom>
          <a:noFill/>
          <a:ln w="19050">
            <a:solidFill>
              <a:srgbClr val="000000"/>
            </a:solidFill>
            <a:miter lim="800000"/>
            <a:headEnd/>
            <a:tailEnd/>
          </a:ln>
        </p:spPr>
      </p:pic>
    </p:spTree>
    <p:extLst>
      <p:ext uri="{BB962C8B-B14F-4D97-AF65-F5344CB8AC3E}">
        <p14:creationId xmlns:p14="http://schemas.microsoft.com/office/powerpoint/2010/main" val="1479798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Optical Character Recognition (OCR)</a:t>
            </a:r>
          </a:p>
        </p:txBody>
      </p:sp>
      <p:sp>
        <p:nvSpPr>
          <p:cNvPr id="3" name="Content Placeholder 2"/>
          <p:cNvSpPr>
            <a:spLocks noGrp="1"/>
          </p:cNvSpPr>
          <p:nvPr>
            <p:ph idx="1"/>
          </p:nvPr>
        </p:nvSpPr>
        <p:spPr/>
        <p:txBody>
          <a:bodyPr>
            <a:noAutofit/>
          </a:bodyPr>
          <a:lstStyle/>
          <a:p>
            <a:r>
              <a:rPr lang="en-US" sz="2300" dirty="0"/>
              <a:t>Scanners read letters and numbers that are designed to be easy for a computer to distinguish</a:t>
            </a:r>
          </a:p>
          <a:p>
            <a:r>
              <a:rPr lang="en-US" sz="2300" dirty="0"/>
              <a:t>Reading from the page of a book, newspaper, magazine or letter is more difficult.  Handwritten text is most difficult.</a:t>
            </a:r>
          </a:p>
          <a:p>
            <a:r>
              <a:rPr lang="en-US" sz="2300" dirty="0"/>
              <a:t>Process of OCR:</a:t>
            </a:r>
          </a:p>
          <a:p>
            <a:pPr lvl="1"/>
            <a:r>
              <a:rPr lang="en-US" sz="2000" dirty="0"/>
              <a:t>Scan the image into the computer</a:t>
            </a:r>
          </a:p>
          <a:p>
            <a:pPr lvl="1"/>
            <a:r>
              <a:rPr lang="en-US" sz="2000" dirty="0"/>
              <a:t>Recognize each character</a:t>
            </a:r>
          </a:p>
          <a:p>
            <a:pPr lvl="1"/>
            <a:r>
              <a:rPr lang="en-US" sz="2000" dirty="0"/>
              <a:t>Convert them to text codes</a:t>
            </a:r>
          </a:p>
        </p:txBody>
      </p:sp>
    </p:spTree>
    <p:extLst>
      <p:ext uri="{BB962C8B-B14F-4D97-AF65-F5344CB8AC3E}">
        <p14:creationId xmlns:p14="http://schemas.microsoft.com/office/powerpoint/2010/main" val="8525320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OCR, continued</a:t>
            </a:r>
          </a:p>
        </p:txBody>
      </p:sp>
      <p:sp>
        <p:nvSpPr>
          <p:cNvPr id="3" name="Content Placeholder 2"/>
          <p:cNvSpPr>
            <a:spLocks noGrp="1"/>
          </p:cNvSpPr>
          <p:nvPr>
            <p:ph idx="1"/>
          </p:nvPr>
        </p:nvSpPr>
        <p:spPr/>
        <p:txBody>
          <a:bodyPr>
            <a:noAutofit/>
          </a:bodyPr>
          <a:lstStyle/>
          <a:p>
            <a:r>
              <a:rPr lang="en-US" sz="2300" dirty="0"/>
              <a:t>Employs several techniques:</a:t>
            </a:r>
          </a:p>
          <a:p>
            <a:pPr lvl="1"/>
            <a:r>
              <a:rPr lang="en-US" sz="2000" dirty="0"/>
              <a:t>Segmentation into pictures, text blocks and individual characters</a:t>
            </a:r>
          </a:p>
          <a:p>
            <a:pPr lvl="1"/>
            <a:r>
              <a:rPr lang="en-US" sz="2000" dirty="0"/>
              <a:t>Use of context to identify ambiguous letters</a:t>
            </a:r>
          </a:p>
          <a:p>
            <a:pPr lvl="1"/>
            <a:r>
              <a:rPr lang="en-US" sz="2000" dirty="0"/>
              <a:t>Learn from examples and human input</a:t>
            </a:r>
          </a:p>
          <a:p>
            <a:r>
              <a:rPr lang="en-US" sz="2300" dirty="0"/>
              <a:t>Some of the best programs -- ~99 percent accuracy</a:t>
            </a:r>
          </a:p>
          <a:p>
            <a:r>
              <a:rPr lang="en-US" sz="2300" dirty="0"/>
              <a:t>Reliable enough to be practical for text-intensive applications:</a:t>
            </a:r>
          </a:p>
          <a:p>
            <a:pPr lvl="1"/>
            <a:r>
              <a:rPr lang="en-US" sz="2000" dirty="0"/>
              <a:t>Reading aloud to the blind</a:t>
            </a:r>
          </a:p>
          <a:p>
            <a:pPr lvl="1"/>
            <a:r>
              <a:rPr lang="en-US" sz="2000" dirty="0"/>
              <a:t>Converting typewritten documents to editable text</a:t>
            </a:r>
          </a:p>
          <a:p>
            <a:endParaRPr lang="en-US" dirty="0"/>
          </a:p>
        </p:txBody>
      </p:sp>
    </p:spTree>
    <p:extLst>
      <p:ext uri="{BB962C8B-B14F-4D97-AF65-F5344CB8AC3E}">
        <p14:creationId xmlns:p14="http://schemas.microsoft.com/office/powerpoint/2010/main" val="12066668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Machine Learning</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321930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Bases and Expert Systems</a:t>
            </a:r>
          </a:p>
        </p:txBody>
      </p:sp>
      <p:sp>
        <p:nvSpPr>
          <p:cNvPr id="3" name="Content Placeholder 2"/>
          <p:cNvSpPr>
            <a:spLocks noGrp="1"/>
          </p:cNvSpPr>
          <p:nvPr>
            <p:ph idx="1"/>
          </p:nvPr>
        </p:nvSpPr>
        <p:spPr/>
        <p:txBody>
          <a:bodyPr>
            <a:noAutofit/>
          </a:bodyPr>
          <a:lstStyle/>
          <a:p>
            <a:pPr lvl="0"/>
            <a:r>
              <a:rPr lang="en-US" dirty="0"/>
              <a:t>Interesting:</a:t>
            </a:r>
          </a:p>
          <a:p>
            <a:pPr lvl="1"/>
            <a:r>
              <a:rPr lang="en-US" dirty="0"/>
              <a:t>Brain isn’t very good at storing and recalling facts, but is great at manipulating knowledge </a:t>
            </a:r>
          </a:p>
          <a:p>
            <a:pPr lvl="1"/>
            <a:r>
              <a:rPr lang="en-US" dirty="0"/>
              <a:t>Computers are the other way around</a:t>
            </a:r>
          </a:p>
          <a:p>
            <a:pPr lvl="0"/>
            <a:r>
              <a:rPr lang="en-US" dirty="0"/>
              <a:t>Knowledge base:</a:t>
            </a:r>
          </a:p>
          <a:p>
            <a:pPr lvl="1"/>
            <a:r>
              <a:rPr lang="en-US" dirty="0"/>
              <a:t>Contains facts and rules for determining and changing relationships between facts</a:t>
            </a:r>
          </a:p>
          <a:p>
            <a:pPr lvl="1"/>
            <a:r>
              <a:rPr lang="en-US" dirty="0"/>
              <a:t>Difficult to develop a knowledge base that can understand the world the way a child does… (shallow knowledge)</a:t>
            </a:r>
          </a:p>
          <a:p>
            <a:pPr lvl="1"/>
            <a:r>
              <a:rPr lang="en-US" dirty="0"/>
              <a:t>Successful when knowledge bases are restricted to narrow, deep domains</a:t>
            </a:r>
          </a:p>
          <a:p>
            <a:pPr lvl="0"/>
            <a:r>
              <a:rPr lang="en-US" dirty="0"/>
              <a:t>Expert system:</a:t>
            </a:r>
          </a:p>
          <a:p>
            <a:pPr lvl="1"/>
            <a:r>
              <a:rPr lang="en-US" dirty="0"/>
              <a:t>Software program designed to mimic the decision making process of a human expert.</a:t>
            </a:r>
          </a:p>
          <a:p>
            <a:pPr lvl="1"/>
            <a:r>
              <a:rPr lang="en-US" dirty="0"/>
              <a:t>Knowledge base is necessary for any expert system.</a:t>
            </a:r>
          </a:p>
          <a:p>
            <a:pPr lvl="1"/>
            <a:r>
              <a:rPr lang="en-US" dirty="0"/>
              <a:t>A knowledge engineer typically constructs these knowledge bases.</a:t>
            </a:r>
          </a:p>
          <a:p>
            <a:pPr lvl="1"/>
            <a:r>
              <a:rPr lang="en-US" dirty="0"/>
              <a:t>Knowledge is represented in the form of </a:t>
            </a:r>
            <a:r>
              <a:rPr lang="en-US" i="1" dirty="0"/>
              <a:t>if-then</a:t>
            </a:r>
            <a:r>
              <a:rPr lang="en-US" dirty="0"/>
              <a:t> rules</a:t>
            </a:r>
          </a:p>
          <a:p>
            <a:endParaRPr lang="en-US" dirty="0"/>
          </a:p>
        </p:txBody>
      </p:sp>
    </p:spTree>
    <p:extLst>
      <p:ext uri="{BB962C8B-B14F-4D97-AF65-F5344CB8AC3E}">
        <p14:creationId xmlns:p14="http://schemas.microsoft.com/office/powerpoint/2010/main" val="15978048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dirty="0"/>
              <a:t>Expert Systems</a:t>
            </a:r>
          </a:p>
        </p:txBody>
      </p:sp>
      <p:sp>
        <p:nvSpPr>
          <p:cNvPr id="40963" name="Rectangle 3"/>
          <p:cNvSpPr>
            <a:spLocks noGrp="1" noChangeArrowheads="1"/>
          </p:cNvSpPr>
          <p:nvPr>
            <p:ph idx="1"/>
          </p:nvPr>
        </p:nvSpPr>
        <p:spPr/>
        <p:txBody>
          <a:bodyPr>
            <a:normAutofit/>
          </a:bodyPr>
          <a:lstStyle/>
          <a:p>
            <a:r>
              <a:rPr lang="en-US" altLang="en-US" sz="2400" dirty="0"/>
              <a:t>Example: What type of treatment should I put on my lawn?</a:t>
            </a:r>
          </a:p>
          <a:p>
            <a:pPr lvl="1">
              <a:spcBef>
                <a:spcPct val="30000"/>
              </a:spcBef>
            </a:pPr>
            <a:r>
              <a:rPr lang="en-US" altLang="en-US" sz="2000" dirty="0"/>
              <a:t>NONE—apply no treatment at this time</a:t>
            </a:r>
          </a:p>
          <a:p>
            <a:pPr lvl="1">
              <a:spcBef>
                <a:spcPct val="30000"/>
              </a:spcBef>
            </a:pPr>
            <a:r>
              <a:rPr lang="en-US" altLang="en-US" sz="2000" dirty="0"/>
              <a:t>TURF—apply a turf-building treatment</a:t>
            </a:r>
          </a:p>
          <a:p>
            <a:pPr lvl="1">
              <a:spcBef>
                <a:spcPct val="30000"/>
              </a:spcBef>
            </a:pPr>
            <a:r>
              <a:rPr lang="en-US" altLang="en-US" sz="2000" dirty="0"/>
              <a:t>WEED—apply a weed-killing treatment</a:t>
            </a:r>
          </a:p>
          <a:p>
            <a:pPr lvl="1">
              <a:spcBef>
                <a:spcPct val="30000"/>
              </a:spcBef>
            </a:pPr>
            <a:r>
              <a:rPr lang="en-US" altLang="en-US" sz="2000" dirty="0"/>
              <a:t>BUG—apply a bug-killing treatment</a:t>
            </a:r>
          </a:p>
          <a:p>
            <a:pPr lvl="1">
              <a:spcBef>
                <a:spcPct val="30000"/>
              </a:spcBef>
            </a:pPr>
            <a:r>
              <a:rPr lang="en-US" altLang="en-US" sz="2000" dirty="0"/>
              <a:t>FEED—apply a basic fertilizer treatment</a:t>
            </a:r>
          </a:p>
          <a:p>
            <a:pPr lvl="1">
              <a:spcBef>
                <a:spcPct val="30000"/>
              </a:spcBef>
            </a:pPr>
            <a:r>
              <a:rPr lang="en-US" altLang="en-US" sz="2000" dirty="0"/>
              <a:t>WEEDFEED—apply a weed-killing and fertilizer combination treatment</a:t>
            </a:r>
          </a:p>
        </p:txBody>
      </p:sp>
    </p:spTree>
    <p:extLst>
      <p:ext uri="{BB962C8B-B14F-4D97-AF65-F5344CB8AC3E}">
        <p14:creationId xmlns:p14="http://schemas.microsoft.com/office/powerpoint/2010/main" val="823185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AI?</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88850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Knowledge Base/Semantic Networks</a:t>
            </a:r>
          </a:p>
        </p:txBody>
      </p:sp>
      <p:sp>
        <p:nvSpPr>
          <p:cNvPr id="3" name="Content Placeholder 2"/>
          <p:cNvSpPr>
            <a:spLocks noGrp="1"/>
          </p:cNvSpPr>
          <p:nvPr>
            <p:ph sz="half" idx="1"/>
          </p:nvPr>
        </p:nvSpPr>
        <p:spPr>
          <a:xfrm>
            <a:off x="1069848" y="2194560"/>
            <a:ext cx="3600626" cy="3977640"/>
          </a:xfrm>
        </p:spPr>
        <p:txBody>
          <a:bodyPr/>
          <a:lstStyle/>
          <a:p>
            <a:r>
              <a:rPr lang="en-US" altLang="en-US" dirty="0"/>
              <a:t>A </a:t>
            </a:r>
            <a:r>
              <a:rPr lang="en-US" altLang="en-US" b="1" dirty="0"/>
              <a:t>semantic network</a:t>
            </a:r>
            <a:r>
              <a:rPr lang="en-US" altLang="en-US" dirty="0"/>
              <a:t> is a knowledge representation technique that focuses on the relationships between objects</a:t>
            </a:r>
          </a:p>
          <a:p>
            <a:r>
              <a:rPr lang="en-US" altLang="en-US" dirty="0"/>
              <a:t>A directed graph is used to represent a semantic network or net</a:t>
            </a:r>
          </a:p>
          <a:p>
            <a:endParaRPr lang="en-US" dirty="0"/>
          </a:p>
        </p:txBody>
      </p:sp>
      <p:pic>
        <p:nvPicPr>
          <p:cNvPr id="6" name="Content Placeholder 5" descr="c13f03"/>
          <p:cNvPicPr>
            <a:picLocks noGrp="1" noChangeAspect="1" noChangeArrowheads="1"/>
          </p:cNvPicPr>
          <p:nvPr>
            <p:ph sz="half" idx="2"/>
          </p:nvPr>
        </p:nvPicPr>
        <p:blipFill>
          <a:blip r:embed="rId2" cstate="print"/>
          <a:srcRect/>
          <a:stretch>
            <a:fillRect/>
          </a:stretch>
        </p:blipFill>
        <p:spPr bwMode="auto">
          <a:xfrm>
            <a:off x="5326986" y="1845123"/>
            <a:ext cx="5801262" cy="4461710"/>
          </a:xfrm>
          <a:prstGeom prst="rect">
            <a:avLst/>
          </a:prstGeom>
          <a:noFill/>
          <a:ln w="9525">
            <a:noFill/>
            <a:miter lim="800000"/>
            <a:headEnd/>
            <a:tailEnd/>
          </a:ln>
          <a:effectLst/>
        </p:spPr>
      </p:pic>
    </p:spTree>
    <p:extLst>
      <p:ext uri="{BB962C8B-B14F-4D97-AF65-F5344CB8AC3E}">
        <p14:creationId xmlns:p14="http://schemas.microsoft.com/office/powerpoint/2010/main" val="229569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Problem </a:t>
            </a:r>
            <a:r>
              <a:rPr lang="mr-IN" dirty="0"/>
              <a:t>–</a:t>
            </a:r>
            <a:r>
              <a:rPr lang="en-US" dirty="0"/>
              <a:t> define “bird”</a:t>
            </a:r>
          </a:p>
        </p:txBody>
      </p:sp>
      <p:pic>
        <p:nvPicPr>
          <p:cNvPr id="2057" name="Picture 9" descr="C:\Users\igoldstein\AppData\Local\Microsoft\Windows\Temporary Internet Files\Content.IE5\AKP8WACJ\MC900151177[1].wmf"/>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flipH="1">
            <a:off x="9409723" y="633973"/>
            <a:ext cx="2574390" cy="292000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Users\igoldstein\AppData\Local\Microsoft\Windows\Temporary Internet Files\Content.IE5\AKP8WACJ\MC900441403[1].wm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5624" y="3446585"/>
            <a:ext cx="2062202" cy="2694923"/>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5"/>
          <p:cNvSpPr>
            <a:spLocks noGrp="1"/>
          </p:cNvSpPr>
          <p:nvPr>
            <p:ph idx="1"/>
          </p:nvPr>
        </p:nvSpPr>
        <p:spPr>
          <a:xfrm>
            <a:off x="3398832" y="2208627"/>
            <a:ext cx="5534152" cy="3932881"/>
          </a:xfrm>
        </p:spPr>
        <p:txBody>
          <a:bodyPr/>
          <a:lstStyle/>
          <a:p>
            <a:pPr marL="0" lvl="0" indent="0">
              <a:buNone/>
            </a:pPr>
            <a:r>
              <a:rPr lang="en-US" dirty="0"/>
              <a:t>Need to be very specific – for a simple rule like “birds can fly” to be unambiguous:</a:t>
            </a:r>
          </a:p>
          <a:p>
            <a:pPr marL="0" lvl="0" indent="0">
              <a:buNone/>
            </a:pPr>
            <a:endParaRPr lang="en-US" dirty="0"/>
          </a:p>
          <a:p>
            <a:pPr marL="0" lvl="0" indent="0">
              <a:buNone/>
            </a:pPr>
            <a:r>
              <a:rPr lang="en-US" dirty="0"/>
              <a:t>“</a:t>
            </a:r>
            <a:r>
              <a:rPr lang="en-US" i="1" dirty="0"/>
              <a:t>Birds can fly, unless they are penguins and ostriches, or if they happen to be dead, or have broken wings, or are confined to cages, or have their feet stuck in cement, or have undergone experiences so dreadful as to render them psychologically incapable of flight.”  </a:t>
            </a:r>
            <a:r>
              <a:rPr lang="en-US" dirty="0"/>
              <a:t>[Minsky]</a:t>
            </a:r>
          </a:p>
          <a:p>
            <a:endParaRPr lang="en-US" dirty="0"/>
          </a:p>
          <a:p>
            <a:endParaRPr lang="en-US" dirty="0"/>
          </a:p>
        </p:txBody>
      </p:sp>
    </p:spTree>
    <p:extLst>
      <p:ext uri="{BB962C8B-B14F-4D97-AF65-F5344CB8AC3E}">
        <p14:creationId xmlns:p14="http://schemas.microsoft.com/office/powerpoint/2010/main" val="143791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AutoShape 2"/>
          <p:cNvSpPr>
            <a:spLocks noGrp="1" noChangeArrowheads="1"/>
          </p:cNvSpPr>
          <p:nvPr>
            <p:ph type="title"/>
          </p:nvPr>
        </p:nvSpPr>
        <p:spPr/>
        <p:txBody>
          <a:bodyPr/>
          <a:lstStyle/>
          <a:p>
            <a:r>
              <a:rPr lang="en-US" altLang="en-US"/>
              <a:t>Two Machine Approaches</a:t>
            </a:r>
            <a:endParaRPr lang="en-US" altLang="en-US" dirty="0"/>
          </a:p>
        </p:txBody>
      </p:sp>
      <p:sp>
        <p:nvSpPr>
          <p:cNvPr id="240643" name="Rectangle 3"/>
          <p:cNvSpPr>
            <a:spLocks noGrp="1" noChangeArrowheads="1"/>
          </p:cNvSpPr>
          <p:nvPr>
            <p:ph idx="1"/>
          </p:nvPr>
        </p:nvSpPr>
        <p:spPr/>
        <p:txBody>
          <a:bodyPr/>
          <a:lstStyle/>
          <a:p>
            <a:r>
              <a:rPr lang="en-US" altLang="en-US" sz="2400" dirty="0"/>
              <a:t>Hand Crafted Rules </a:t>
            </a:r>
          </a:p>
          <a:p>
            <a:r>
              <a:rPr lang="en-US" altLang="en-US" sz="2400" dirty="0"/>
              <a:t>Machine Learning</a:t>
            </a:r>
          </a:p>
          <a:p>
            <a:pPr lvl="1"/>
            <a:r>
              <a:rPr lang="en-US" altLang="en-US" sz="2000" dirty="0"/>
              <a:t>Unsupervised – Unlabeled</a:t>
            </a:r>
          </a:p>
          <a:p>
            <a:pPr lvl="1"/>
            <a:r>
              <a:rPr lang="en-US" altLang="en-US" sz="2000" dirty="0"/>
              <a:t>Supervised – Labeled</a:t>
            </a:r>
          </a:p>
          <a:p>
            <a:pPr lvl="1"/>
            <a:r>
              <a:rPr lang="en-US" altLang="en-US" sz="2000" dirty="0"/>
              <a:t>Semi-Supervised</a:t>
            </a:r>
          </a:p>
          <a:p>
            <a:pPr lvl="1"/>
            <a:endParaRPr lang="en-US" altLang="en-US" dirty="0"/>
          </a:p>
        </p:txBody>
      </p:sp>
    </p:spTree>
    <p:extLst>
      <p:ext uri="{BB962C8B-B14F-4D97-AF65-F5344CB8AC3E}">
        <p14:creationId xmlns:p14="http://schemas.microsoft.com/office/powerpoint/2010/main" val="19693164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AutoShape 2"/>
          <p:cNvSpPr>
            <a:spLocks noGrp="1" noChangeArrowheads="1"/>
          </p:cNvSpPr>
          <p:nvPr>
            <p:ph type="title"/>
          </p:nvPr>
        </p:nvSpPr>
        <p:spPr/>
        <p:txBody>
          <a:bodyPr/>
          <a:lstStyle/>
          <a:p>
            <a:r>
              <a:rPr lang="en-US" altLang="en-US"/>
              <a:t>Hand Crafted Rules</a:t>
            </a:r>
          </a:p>
        </p:txBody>
      </p:sp>
      <p:sp>
        <p:nvSpPr>
          <p:cNvPr id="241667" name="Rectangle 3"/>
          <p:cNvSpPr>
            <a:spLocks noGrp="1" noChangeArrowheads="1"/>
          </p:cNvSpPr>
          <p:nvPr>
            <p:ph idx="1"/>
          </p:nvPr>
        </p:nvSpPr>
        <p:spPr/>
        <p:txBody>
          <a:bodyPr>
            <a:normAutofit/>
          </a:bodyPr>
          <a:lstStyle/>
          <a:p>
            <a:r>
              <a:rPr lang="en-US" altLang="en-US" sz="2400" dirty="0"/>
              <a:t>Highly effective for static domains</a:t>
            </a:r>
          </a:p>
          <a:p>
            <a:r>
              <a:rPr lang="en-US" altLang="en-US" sz="2400" dirty="0"/>
              <a:t>Rely on domain expertise</a:t>
            </a:r>
          </a:p>
          <a:p>
            <a:r>
              <a:rPr lang="en-US" altLang="en-US" sz="2400" dirty="0"/>
              <a:t>Accommodating new information is expensive</a:t>
            </a:r>
          </a:p>
          <a:p>
            <a:r>
              <a:rPr lang="en-US" altLang="en-US" sz="2400" dirty="0"/>
              <a:t>Does not generalize well</a:t>
            </a:r>
          </a:p>
        </p:txBody>
      </p:sp>
    </p:spTree>
    <p:extLst>
      <p:ext uri="{BB962C8B-B14F-4D97-AF65-F5344CB8AC3E}">
        <p14:creationId xmlns:p14="http://schemas.microsoft.com/office/powerpoint/2010/main" val="12828680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AutoShape 2"/>
          <p:cNvSpPr>
            <a:spLocks noGrp="1" noChangeArrowheads="1"/>
          </p:cNvSpPr>
          <p:nvPr>
            <p:ph type="title"/>
          </p:nvPr>
        </p:nvSpPr>
        <p:spPr/>
        <p:txBody>
          <a:bodyPr/>
          <a:lstStyle/>
          <a:p>
            <a:r>
              <a:rPr lang="en-US" altLang="en-US"/>
              <a:t>Machine Learning</a:t>
            </a:r>
          </a:p>
        </p:txBody>
      </p:sp>
      <p:sp>
        <p:nvSpPr>
          <p:cNvPr id="239619" name="Rectangle 3"/>
          <p:cNvSpPr>
            <a:spLocks noGrp="1" noChangeArrowheads="1"/>
          </p:cNvSpPr>
          <p:nvPr>
            <p:ph idx="1"/>
          </p:nvPr>
        </p:nvSpPr>
        <p:spPr/>
        <p:txBody>
          <a:bodyPr/>
          <a:lstStyle/>
          <a:p>
            <a:r>
              <a:rPr lang="en-US" altLang="en-US" sz="2400" dirty="0"/>
              <a:t>Training Data</a:t>
            </a:r>
          </a:p>
          <a:p>
            <a:r>
              <a:rPr lang="en-US" altLang="en-US" sz="2400" dirty="0"/>
              <a:t>Learns in an automated fashion</a:t>
            </a:r>
          </a:p>
          <a:p>
            <a:r>
              <a:rPr lang="en-US" altLang="en-US" sz="2400" dirty="0"/>
              <a:t>Creates own rules</a:t>
            </a:r>
          </a:p>
          <a:p>
            <a:r>
              <a:rPr lang="en-US" altLang="en-US" sz="2400" dirty="0"/>
              <a:t>Can find patterns which may not be obvious to humans</a:t>
            </a:r>
          </a:p>
          <a:p>
            <a:endParaRPr lang="en-US" altLang="en-US" dirty="0"/>
          </a:p>
        </p:txBody>
      </p:sp>
    </p:spTree>
    <p:extLst>
      <p:ext uri="{BB962C8B-B14F-4D97-AF65-F5344CB8AC3E}">
        <p14:creationId xmlns:p14="http://schemas.microsoft.com/office/powerpoint/2010/main" val="986972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AutoShape 2"/>
          <p:cNvSpPr>
            <a:spLocks noGrp="1" noChangeArrowheads="1"/>
          </p:cNvSpPr>
          <p:nvPr>
            <p:ph type="title"/>
          </p:nvPr>
        </p:nvSpPr>
        <p:spPr/>
        <p:txBody>
          <a:bodyPr/>
          <a:lstStyle/>
          <a:p>
            <a:r>
              <a:rPr lang="en-US" altLang="en-US" dirty="0"/>
              <a:t>Machine Learning Algorithms</a:t>
            </a:r>
          </a:p>
        </p:txBody>
      </p:sp>
      <p:sp>
        <p:nvSpPr>
          <p:cNvPr id="239619" name="Rectangle 3"/>
          <p:cNvSpPr>
            <a:spLocks noGrp="1" noChangeArrowheads="1"/>
          </p:cNvSpPr>
          <p:nvPr>
            <p:ph idx="1"/>
          </p:nvPr>
        </p:nvSpPr>
        <p:spPr/>
        <p:txBody>
          <a:bodyPr/>
          <a:lstStyle/>
          <a:p>
            <a:r>
              <a:rPr lang="en-US" altLang="en-US" sz="2400" dirty="0"/>
              <a:t>Neural Networks</a:t>
            </a:r>
          </a:p>
          <a:p>
            <a:r>
              <a:rPr lang="en-US" altLang="en-US" sz="2400" dirty="0"/>
              <a:t>Decision Trees</a:t>
            </a:r>
          </a:p>
          <a:p>
            <a:r>
              <a:rPr lang="en-US" altLang="en-US" sz="2400" dirty="0"/>
              <a:t>Bayesian</a:t>
            </a:r>
          </a:p>
          <a:p>
            <a:r>
              <a:rPr lang="en-US" altLang="en-US" sz="2400" dirty="0"/>
              <a:t>Support Vector Machines</a:t>
            </a:r>
          </a:p>
          <a:p>
            <a:r>
              <a:rPr lang="en-US" altLang="en-US" sz="2400" dirty="0"/>
              <a:t>Nearest Neighbor</a:t>
            </a:r>
          </a:p>
          <a:p>
            <a:r>
              <a:rPr lang="en-US" altLang="en-US" sz="2400" dirty="0"/>
              <a:t>Genetic Algorithms</a:t>
            </a:r>
          </a:p>
          <a:p>
            <a:endParaRPr lang="en-US" altLang="en-US" dirty="0"/>
          </a:p>
        </p:txBody>
      </p:sp>
    </p:spTree>
    <p:extLst>
      <p:ext uri="{BB962C8B-B14F-4D97-AF65-F5344CB8AC3E}">
        <p14:creationId xmlns:p14="http://schemas.microsoft.com/office/powerpoint/2010/main" val="461884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AutoShape 2"/>
          <p:cNvSpPr>
            <a:spLocks noGrp="1" noChangeArrowheads="1"/>
          </p:cNvSpPr>
          <p:nvPr>
            <p:ph type="title"/>
          </p:nvPr>
        </p:nvSpPr>
        <p:spPr/>
        <p:txBody>
          <a:bodyPr/>
          <a:lstStyle/>
          <a:p>
            <a:r>
              <a:rPr lang="en-US" altLang="en-US"/>
              <a:t>Combining Classifiers</a:t>
            </a:r>
          </a:p>
        </p:txBody>
      </p:sp>
      <p:sp>
        <p:nvSpPr>
          <p:cNvPr id="242691" name="Rectangle 3"/>
          <p:cNvSpPr>
            <a:spLocks noGrp="1" noChangeArrowheads="1"/>
          </p:cNvSpPr>
          <p:nvPr>
            <p:ph idx="1"/>
          </p:nvPr>
        </p:nvSpPr>
        <p:spPr/>
        <p:txBody>
          <a:bodyPr/>
          <a:lstStyle/>
          <a:p>
            <a:r>
              <a:rPr lang="en-US" altLang="en-US" sz="2400" dirty="0"/>
              <a:t>Panel of classifiers typically perform better than a single classifier</a:t>
            </a:r>
          </a:p>
          <a:p>
            <a:pPr lvl="1"/>
            <a:r>
              <a:rPr lang="en-US" altLang="en-US" sz="2000" dirty="0"/>
              <a:t>Can include hand crafted rules</a:t>
            </a:r>
          </a:p>
          <a:p>
            <a:r>
              <a:rPr lang="en-US" altLang="en-US" sz="2400" dirty="0"/>
              <a:t>Voting</a:t>
            </a:r>
          </a:p>
          <a:p>
            <a:r>
              <a:rPr lang="en-US" altLang="en-US" sz="2400" dirty="0"/>
              <a:t>Weighting</a:t>
            </a:r>
          </a:p>
          <a:p>
            <a:r>
              <a:rPr lang="en-US" altLang="en-US" sz="2400" dirty="0"/>
              <a:t>Meta (Algorithmic)</a:t>
            </a:r>
          </a:p>
          <a:p>
            <a:endParaRPr lang="en-US" altLang="en-US" dirty="0"/>
          </a:p>
        </p:txBody>
      </p:sp>
    </p:spTree>
    <p:extLst>
      <p:ext uri="{BB962C8B-B14F-4D97-AF65-F5344CB8AC3E}">
        <p14:creationId xmlns:p14="http://schemas.microsoft.com/office/powerpoint/2010/main" val="1127774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dirty="0"/>
              <a:t>Artificial Neural Network</a:t>
            </a:r>
          </a:p>
        </p:txBody>
      </p:sp>
      <p:sp>
        <p:nvSpPr>
          <p:cNvPr id="16387" name="Rectangle 3"/>
          <p:cNvSpPr>
            <a:spLocks noGrp="1" noChangeArrowheads="1"/>
          </p:cNvSpPr>
          <p:nvPr>
            <p:ph idx="1"/>
          </p:nvPr>
        </p:nvSpPr>
        <p:spPr/>
        <p:txBody>
          <a:bodyPr>
            <a:noAutofit/>
          </a:bodyPr>
          <a:lstStyle/>
          <a:p>
            <a:pPr lvl="0"/>
            <a:r>
              <a:rPr lang="en-US" sz="2400" dirty="0"/>
              <a:t>Neural networks are distributed, parallel computing systems inspired by the structure of the human brain:</a:t>
            </a:r>
          </a:p>
          <a:p>
            <a:pPr lvl="1"/>
            <a:r>
              <a:rPr lang="en-US" sz="2000" dirty="0"/>
              <a:t>Uses a network of a few thousand simple processors</a:t>
            </a:r>
          </a:p>
          <a:p>
            <a:pPr lvl="1"/>
            <a:r>
              <a:rPr lang="en-US" sz="2000" dirty="0"/>
              <a:t>Trained, not programmed</a:t>
            </a:r>
          </a:p>
          <a:p>
            <a:pPr lvl="1"/>
            <a:r>
              <a:rPr lang="en-US" sz="2000" dirty="0"/>
              <a:t>Trial and error, not rule-based</a:t>
            </a:r>
          </a:p>
          <a:p>
            <a:pPr lvl="0"/>
            <a:r>
              <a:rPr lang="en-US" sz="2400" dirty="0"/>
              <a:t>How it works biologically:</a:t>
            </a:r>
          </a:p>
          <a:p>
            <a:pPr lvl="1"/>
            <a:r>
              <a:rPr lang="en-US" sz="2000" dirty="0"/>
              <a:t>Neuron cell conducts electrical signal (chemically based) – it’s either “excited” or not.  </a:t>
            </a:r>
          </a:p>
          <a:p>
            <a:pPr lvl="1"/>
            <a:r>
              <a:rPr lang="en-US" sz="2000" dirty="0"/>
              <a:t>It transmits this signal to surrounding neurons.</a:t>
            </a:r>
          </a:p>
          <a:p>
            <a:pPr lvl="1"/>
            <a:r>
              <a:rPr lang="en-US" sz="2000" dirty="0"/>
              <a:t>Cells are connected in a network.</a:t>
            </a:r>
          </a:p>
          <a:p>
            <a:pPr lvl="1"/>
            <a:r>
              <a:rPr lang="en-US" sz="2000" dirty="0"/>
              <a:t>Each neuron gets multiple inputs, and weights each depending on a synapse’s importance.</a:t>
            </a:r>
          </a:p>
          <a:p>
            <a:pPr lvl="1"/>
            <a:endParaRPr lang="en-US" dirty="0"/>
          </a:p>
          <a:p>
            <a:pPr lvl="1"/>
            <a:endParaRPr lang="en-US" altLang="en-US" dirty="0"/>
          </a:p>
        </p:txBody>
      </p:sp>
    </p:spTree>
    <p:extLst>
      <p:ext uri="{BB962C8B-B14F-4D97-AF65-F5344CB8AC3E}">
        <p14:creationId xmlns:p14="http://schemas.microsoft.com/office/powerpoint/2010/main" val="11766549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dirty="0"/>
              <a:t>Artificial Neural Network</a:t>
            </a:r>
          </a:p>
        </p:txBody>
      </p:sp>
      <p:sp>
        <p:nvSpPr>
          <p:cNvPr id="46083" name="Rectangle 3"/>
          <p:cNvSpPr>
            <a:spLocks noGrp="1" noChangeArrowheads="1"/>
          </p:cNvSpPr>
          <p:nvPr>
            <p:ph idx="1"/>
          </p:nvPr>
        </p:nvSpPr>
        <p:spPr/>
        <p:txBody>
          <a:bodyPr>
            <a:normAutofit/>
          </a:bodyPr>
          <a:lstStyle/>
          <a:p>
            <a:r>
              <a:rPr lang="en-US" altLang="en-US" sz="2400" dirty="0"/>
              <a:t>A series of connected neurons forms a pathway</a:t>
            </a:r>
          </a:p>
          <a:p>
            <a:r>
              <a:rPr lang="en-US" altLang="en-US" sz="2400" dirty="0"/>
              <a:t>A series of excited neurons creates a strong pathway</a:t>
            </a:r>
          </a:p>
          <a:p>
            <a:r>
              <a:rPr lang="en-US" altLang="en-US" sz="2400" dirty="0"/>
              <a:t>A biological neuron has multiple input tentacles called dendrites and one primary output tentacle called an axon</a:t>
            </a:r>
          </a:p>
          <a:p>
            <a:r>
              <a:rPr lang="en-US" altLang="en-US" sz="2400" dirty="0"/>
              <a:t>The gap between an axon and a dendrite is called a synapse</a:t>
            </a:r>
          </a:p>
        </p:txBody>
      </p:sp>
      <p:pic>
        <p:nvPicPr>
          <p:cNvPr id="5" name="Picture 4" descr="c13f06"/>
          <p:cNvPicPr preferRelativeResize="0">
            <a:picLocks noChangeAspect="1" noChangeArrowheads="1"/>
          </p:cNvPicPr>
          <p:nvPr/>
        </p:nvPicPr>
        <p:blipFill>
          <a:blip r:embed="rId3" cstate="print"/>
          <a:srcRect/>
          <a:stretch>
            <a:fillRect/>
          </a:stretch>
        </p:blipFill>
        <p:spPr bwMode="auto">
          <a:xfrm>
            <a:off x="2319976" y="4378545"/>
            <a:ext cx="7558144" cy="2259364"/>
          </a:xfrm>
          <a:prstGeom prst="rect">
            <a:avLst/>
          </a:prstGeom>
          <a:noFill/>
          <a:ln w="9525">
            <a:noFill/>
            <a:miter lim="800000"/>
            <a:headEnd/>
            <a:tailEnd/>
          </a:ln>
          <a:effectLst/>
        </p:spPr>
      </p:pic>
    </p:spTree>
    <p:extLst>
      <p:ext uri="{BB962C8B-B14F-4D97-AF65-F5344CB8AC3E}">
        <p14:creationId xmlns:p14="http://schemas.microsoft.com/office/powerpoint/2010/main" val="125462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dirty="0"/>
              <a:t>Artificial Neural Network</a:t>
            </a:r>
          </a:p>
        </p:txBody>
      </p:sp>
      <p:sp>
        <p:nvSpPr>
          <p:cNvPr id="48131" name="Rectangle 3"/>
          <p:cNvSpPr>
            <a:spLocks noGrp="1" noChangeArrowheads="1"/>
          </p:cNvSpPr>
          <p:nvPr>
            <p:ph idx="1"/>
          </p:nvPr>
        </p:nvSpPr>
        <p:spPr/>
        <p:txBody>
          <a:bodyPr>
            <a:normAutofit/>
          </a:bodyPr>
          <a:lstStyle/>
          <a:p>
            <a:r>
              <a:rPr lang="en-US" altLang="en-US" sz="2400" dirty="0"/>
              <a:t>A neuron accepts multiple input signals and then controls the contribution of each signal based on the “</a:t>
            </a:r>
            <a:r>
              <a:rPr lang="en-US" altLang="en-US" sz="2400" b="1" dirty="0"/>
              <a:t>importance</a:t>
            </a:r>
            <a:r>
              <a:rPr lang="en-US" altLang="en-US" sz="2400" dirty="0"/>
              <a:t>” the corresponding synapse gives to it</a:t>
            </a:r>
          </a:p>
          <a:p>
            <a:r>
              <a:rPr lang="en-US" altLang="en-US" sz="2400" dirty="0"/>
              <a:t>The pathways along the neural nets are in a constant state of flux</a:t>
            </a:r>
          </a:p>
          <a:p>
            <a:r>
              <a:rPr lang="en-US" altLang="en-US" sz="2400" dirty="0"/>
              <a:t>As we learn new things, new strong neural pathways in our brain are formed</a:t>
            </a:r>
          </a:p>
        </p:txBody>
      </p:sp>
    </p:spTree>
    <p:extLst>
      <p:ext uri="{BB962C8B-B14F-4D97-AF65-F5344CB8AC3E}">
        <p14:creationId xmlns:p14="http://schemas.microsoft.com/office/powerpoint/2010/main" val="970179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Alan Turing</a:t>
            </a:r>
          </a:p>
        </p:txBody>
      </p:sp>
      <p:sp>
        <p:nvSpPr>
          <p:cNvPr id="3" name="Content Placeholder 2"/>
          <p:cNvSpPr>
            <a:spLocks noGrp="1"/>
          </p:cNvSpPr>
          <p:nvPr>
            <p:ph sz="half" idx="1"/>
          </p:nvPr>
        </p:nvSpPr>
        <p:spPr>
          <a:xfrm>
            <a:off x="6482675" y="2093976"/>
            <a:ext cx="4994621" cy="3977640"/>
          </a:xfrm>
        </p:spPr>
        <p:txBody>
          <a:bodyPr>
            <a:normAutofit lnSpcReduction="10000"/>
          </a:bodyPr>
          <a:lstStyle/>
          <a:p>
            <a:r>
              <a:rPr lang="en-US" dirty="0"/>
              <a:t>Wrote a landmark paper in 1950 that asked the question “Can machines think?”</a:t>
            </a:r>
          </a:p>
          <a:p>
            <a:r>
              <a:rPr lang="en-US" dirty="0"/>
              <a:t>Worked between 1938 – 1954</a:t>
            </a:r>
          </a:p>
          <a:p>
            <a:r>
              <a:rPr lang="en-US" dirty="0"/>
              <a:t>Leader of the group that produced Colossus to crack Nazi codes</a:t>
            </a:r>
          </a:p>
          <a:p>
            <a:r>
              <a:rPr lang="en-US" dirty="0"/>
              <a:t>Proposed the Turing test</a:t>
            </a:r>
          </a:p>
          <a:p>
            <a:pPr lvl="1"/>
            <a:r>
              <a:rPr lang="en-US" altLang="en-US" dirty="0"/>
              <a:t>used to empirically determine whether a computer has achieved intelligence</a:t>
            </a:r>
            <a:endParaRPr lang="en-US" dirty="0"/>
          </a:p>
          <a:p>
            <a:r>
              <a:rPr lang="en-US" u="sng" dirty="0">
                <a:hlinkClick r:id="rId2"/>
              </a:rPr>
              <a:t>www.loebner.net/Prizef/loebner-prize.html</a:t>
            </a:r>
            <a:r>
              <a:rPr lang="en-US" dirty="0"/>
              <a:t> -- $100,000 to win Turing test… nobody yet. </a:t>
            </a:r>
          </a:p>
          <a:p>
            <a:endParaRPr lang="en-US" dirty="0"/>
          </a:p>
        </p:txBody>
      </p:sp>
      <p:pic>
        <p:nvPicPr>
          <p:cNvPr id="7" name="Content Placeholder 6"/>
          <p:cNvPicPr>
            <a:picLocks noGrp="1" noChangeAspect="1"/>
          </p:cNvPicPr>
          <p:nvPr>
            <p:ph sz="half" idx="2"/>
          </p:nvPr>
        </p:nvPicPr>
        <p:blipFill>
          <a:blip r:embed="rId3"/>
          <a:stretch>
            <a:fillRect/>
          </a:stretch>
        </p:blipFill>
        <p:spPr>
          <a:xfrm>
            <a:off x="1069848" y="2311492"/>
            <a:ext cx="4754562" cy="3364766"/>
          </a:xfrm>
          <a:prstGeom prst="rect">
            <a:avLst/>
          </a:prstGeom>
        </p:spPr>
      </p:pic>
    </p:spTree>
    <p:extLst>
      <p:ext uri="{BB962C8B-B14F-4D97-AF65-F5344CB8AC3E}">
        <p14:creationId xmlns:p14="http://schemas.microsoft.com/office/powerpoint/2010/main" val="625033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Artificial Neural Networks</a:t>
            </a:r>
            <a:endParaRPr lang="en-US" altLang="en-US" dirty="0"/>
          </a:p>
        </p:txBody>
      </p:sp>
      <p:sp>
        <p:nvSpPr>
          <p:cNvPr id="17411" name="Rectangle 3"/>
          <p:cNvSpPr>
            <a:spLocks noGrp="1" noChangeArrowheads="1"/>
          </p:cNvSpPr>
          <p:nvPr>
            <p:ph idx="1"/>
          </p:nvPr>
        </p:nvSpPr>
        <p:spPr/>
        <p:txBody>
          <a:bodyPr>
            <a:normAutofit/>
          </a:bodyPr>
          <a:lstStyle/>
          <a:p>
            <a:r>
              <a:rPr lang="en-US" altLang="en-US" sz="2400" dirty="0"/>
              <a:t>Each </a:t>
            </a:r>
            <a:r>
              <a:rPr lang="en-US" altLang="en-US" sz="2400" b="1" i="1" dirty="0">
                <a:solidFill>
                  <a:schemeClr val="accent6">
                    <a:lumMod val="75000"/>
                  </a:schemeClr>
                </a:solidFill>
              </a:rPr>
              <a:t>processing element </a:t>
            </a:r>
            <a:r>
              <a:rPr lang="en-US" altLang="en-US" sz="2400" dirty="0"/>
              <a:t>in an artificial neural net is analogous to a biological </a:t>
            </a:r>
            <a:r>
              <a:rPr lang="en-US" altLang="en-US" sz="2400" b="1" i="1" dirty="0">
                <a:solidFill>
                  <a:schemeClr val="accent6">
                    <a:lumMod val="75000"/>
                  </a:schemeClr>
                </a:solidFill>
              </a:rPr>
              <a:t>neuron</a:t>
            </a:r>
          </a:p>
          <a:p>
            <a:pPr lvl="1"/>
            <a:r>
              <a:rPr lang="en-US" altLang="en-US" sz="2000" dirty="0"/>
              <a:t>An element accepts a certain number of input values and produces a single output value of either 0 or 1</a:t>
            </a:r>
          </a:p>
          <a:p>
            <a:pPr lvl="1"/>
            <a:r>
              <a:rPr lang="en-US" altLang="en-US" sz="2000" dirty="0"/>
              <a:t>Associated with each input value is a numeric weight</a:t>
            </a:r>
          </a:p>
          <a:p>
            <a:pPr lvl="1"/>
            <a:r>
              <a:rPr lang="en-US" sz="2000" dirty="0"/>
              <a:t>If enough inputs are strong enough, it produces output.</a:t>
            </a:r>
          </a:p>
          <a:p>
            <a:pPr lvl="1"/>
            <a:r>
              <a:rPr lang="en-US" sz="2000" dirty="0"/>
              <a:t>The outputs strengthen or weaken, depending on experience.</a:t>
            </a:r>
            <a:endParaRPr lang="en-US" altLang="en-US" sz="2000" dirty="0"/>
          </a:p>
          <a:p>
            <a:r>
              <a:rPr lang="en-US" altLang="en-US" sz="2400" dirty="0"/>
              <a:t>The process of adjusting the weights and threshold values in a neural net is called </a:t>
            </a:r>
            <a:r>
              <a:rPr lang="en-US" altLang="en-US" sz="2400" b="1" i="1" dirty="0">
                <a:solidFill>
                  <a:schemeClr val="accent6">
                    <a:lumMod val="75000"/>
                  </a:schemeClr>
                </a:solidFill>
              </a:rPr>
              <a:t>training</a:t>
            </a:r>
            <a:endParaRPr lang="en-US" altLang="en-US" sz="2400" i="1" dirty="0">
              <a:solidFill>
                <a:schemeClr val="accent6">
                  <a:lumMod val="75000"/>
                </a:schemeClr>
              </a:solidFill>
            </a:endParaRPr>
          </a:p>
          <a:p>
            <a:r>
              <a:rPr lang="en-US" altLang="en-US" sz="2400" dirty="0"/>
              <a:t>A neural net can be trained to produce whatever results are required</a:t>
            </a:r>
          </a:p>
          <a:p>
            <a:endParaRPr lang="en-US" altLang="en-US" sz="2200" dirty="0"/>
          </a:p>
        </p:txBody>
      </p:sp>
    </p:spTree>
    <p:extLst>
      <p:ext uri="{BB962C8B-B14F-4D97-AF65-F5344CB8AC3E}">
        <p14:creationId xmlns:p14="http://schemas.microsoft.com/office/powerpoint/2010/main" val="21395540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Artificial Neural Networks</a:t>
            </a:r>
            <a:endParaRPr lang="en-US" altLang="en-US" dirty="0"/>
          </a:p>
        </p:txBody>
      </p:sp>
      <p:sp>
        <p:nvSpPr>
          <p:cNvPr id="50179" name="Rectangle 3"/>
          <p:cNvSpPr>
            <a:spLocks noGrp="1" noChangeArrowheads="1"/>
          </p:cNvSpPr>
          <p:nvPr>
            <p:ph idx="1"/>
          </p:nvPr>
        </p:nvSpPr>
        <p:spPr/>
        <p:txBody>
          <a:bodyPr>
            <a:normAutofit/>
          </a:bodyPr>
          <a:lstStyle/>
          <a:p>
            <a:r>
              <a:rPr lang="en-US" altLang="en-US" sz="2400" dirty="0"/>
              <a:t>The effective weight of the element is defined to be the sum of the weights multiplied by their respective input values</a:t>
            </a:r>
          </a:p>
          <a:p>
            <a:pPr marL="274320" lvl="1" indent="0">
              <a:buNone/>
            </a:pPr>
            <a:r>
              <a:rPr lang="en-US" altLang="en-US" sz="2000" dirty="0"/>
              <a:t>		v1*w1 + v2*w2 + v3*w3</a:t>
            </a:r>
          </a:p>
          <a:p>
            <a:r>
              <a:rPr lang="en-US" altLang="en-US" sz="2400" dirty="0"/>
              <a:t>Each element has a numeric threshold value</a:t>
            </a:r>
          </a:p>
          <a:p>
            <a:r>
              <a:rPr lang="en-US" altLang="en-US" sz="2400" dirty="0"/>
              <a:t>If the effective weight (weighted sum) exceeds the threshold, the unit produces an output value of 1</a:t>
            </a:r>
          </a:p>
          <a:p>
            <a:r>
              <a:rPr lang="en-US" altLang="en-US" sz="2400" dirty="0"/>
              <a:t>If it does not exceed the threshold, it produces an output value of 0</a:t>
            </a:r>
          </a:p>
        </p:txBody>
      </p:sp>
    </p:spTree>
    <p:extLst>
      <p:ext uri="{BB962C8B-B14F-4D97-AF65-F5344CB8AC3E}">
        <p14:creationId xmlns:p14="http://schemas.microsoft.com/office/powerpoint/2010/main" val="205954691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a:t>Artificial Neural Networks</a:t>
            </a:r>
            <a:endParaRPr lang="en-US" dirty="0"/>
          </a:p>
        </p:txBody>
      </p:sp>
      <p:grpSp>
        <p:nvGrpSpPr>
          <p:cNvPr id="4" name="Group 4"/>
          <p:cNvGrpSpPr>
            <a:grpSpLocks/>
          </p:cNvGrpSpPr>
          <p:nvPr/>
        </p:nvGrpSpPr>
        <p:grpSpPr bwMode="auto">
          <a:xfrm>
            <a:off x="167250" y="1151597"/>
            <a:ext cx="7727271" cy="5186248"/>
            <a:chOff x="2055" y="1320"/>
            <a:chExt cx="4088" cy="2775"/>
          </a:xfrm>
        </p:grpSpPr>
        <p:sp>
          <p:nvSpPr>
            <p:cNvPr id="5" name="Oval 27"/>
            <p:cNvSpPr>
              <a:spLocks noChangeArrowheads="1"/>
            </p:cNvSpPr>
            <p:nvPr/>
          </p:nvSpPr>
          <p:spPr bwMode="auto">
            <a:xfrm>
              <a:off x="3994" y="2407"/>
              <a:ext cx="810" cy="750"/>
            </a:xfrm>
            <a:prstGeom prst="ellipse">
              <a:avLst/>
            </a:prstGeom>
            <a:solidFill>
              <a:srgbClr val="FFFFFF"/>
            </a:solid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 name="Line 24"/>
            <p:cNvSpPr>
              <a:spLocks noChangeShapeType="1"/>
            </p:cNvSpPr>
            <p:nvPr/>
          </p:nvSpPr>
          <p:spPr bwMode="auto">
            <a:xfrm flipV="1">
              <a:off x="4804" y="2797"/>
              <a:ext cx="1339"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0" name="Text Box 22"/>
            <p:cNvSpPr txBox="1">
              <a:spLocks noChangeArrowheads="1"/>
            </p:cNvSpPr>
            <p:nvPr/>
          </p:nvSpPr>
          <p:spPr bwMode="auto">
            <a:xfrm>
              <a:off x="3998" y="2601"/>
              <a:ext cx="960"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r>
                <a:rPr lang="en-US" altLang="en-US" sz="2400" dirty="0">
                  <a:latin typeface="Arial" panose="020B0604020202020204" pitchFamily="34" charset="0"/>
                  <a:ea typeface="Times New Roman" panose="02020603050405020304" pitchFamily="18" charset="0"/>
                </a:rPr>
                <a:t>Threshold</a:t>
              </a:r>
              <a:endParaRPr lang="en-US" altLang="en-US" sz="2400" dirty="0">
                <a:latin typeface="Arial" panose="020B0604020202020204" pitchFamily="34" charset="0"/>
              </a:endParaRPr>
            </a:p>
            <a:p>
              <a:pPr defTabSz="1219170" eaLnBrk="0" fontAlgn="base" hangingPunct="0">
                <a:spcBef>
                  <a:spcPct val="0"/>
                </a:spcBef>
                <a:spcAft>
                  <a:spcPct val="0"/>
                </a:spcAft>
              </a:pPr>
              <a:r>
                <a:rPr lang="en-US" altLang="en-US" sz="2400" dirty="0">
                  <a:latin typeface="Arial" panose="020B0604020202020204" pitchFamily="34" charset="0"/>
                  <a:ea typeface="Times New Roman" panose="02020603050405020304" pitchFamily="18" charset="0"/>
                </a:rPr>
                <a:t>       3</a:t>
              </a:r>
              <a:endParaRPr lang="en-US" altLang="en-US" sz="6400" dirty="0">
                <a:latin typeface="Arial" panose="020B0604020202020204" pitchFamily="34" charset="0"/>
              </a:endParaRPr>
            </a:p>
          </p:txBody>
        </p:sp>
        <p:sp>
          <p:nvSpPr>
            <p:cNvPr id="12" name="Text Box 20"/>
            <p:cNvSpPr txBox="1">
              <a:spLocks noChangeArrowheads="1"/>
            </p:cNvSpPr>
            <p:nvPr/>
          </p:nvSpPr>
          <p:spPr bwMode="auto">
            <a:xfrm>
              <a:off x="2055" y="3060"/>
              <a:ext cx="600"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endParaRPr lang="en-US" altLang="en-US" sz="2400" dirty="0">
                <a:latin typeface="Arial" panose="020B0604020202020204" pitchFamily="34" charset="0"/>
              </a:endParaRPr>
            </a:p>
          </p:txBody>
        </p:sp>
        <p:sp>
          <p:nvSpPr>
            <p:cNvPr id="15" name="Line 16"/>
            <p:cNvSpPr>
              <a:spLocks noChangeShapeType="1"/>
            </p:cNvSpPr>
            <p:nvPr/>
          </p:nvSpPr>
          <p:spPr bwMode="auto">
            <a:xfrm>
              <a:off x="2488" y="1747"/>
              <a:ext cx="1656" cy="74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6" name="Line 15"/>
            <p:cNvSpPr>
              <a:spLocks noChangeShapeType="1"/>
            </p:cNvSpPr>
            <p:nvPr/>
          </p:nvSpPr>
          <p:spPr bwMode="auto">
            <a:xfrm>
              <a:off x="2520" y="2610"/>
              <a:ext cx="1474" cy="107"/>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7" name="Line 14"/>
            <p:cNvSpPr>
              <a:spLocks noChangeShapeType="1"/>
            </p:cNvSpPr>
            <p:nvPr/>
          </p:nvSpPr>
          <p:spPr bwMode="auto">
            <a:xfrm flipV="1">
              <a:off x="2505" y="2916"/>
              <a:ext cx="1489" cy="399"/>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8" name="Line 13"/>
            <p:cNvSpPr>
              <a:spLocks noChangeShapeType="1"/>
            </p:cNvSpPr>
            <p:nvPr/>
          </p:nvSpPr>
          <p:spPr bwMode="auto">
            <a:xfrm flipV="1">
              <a:off x="2490" y="3099"/>
              <a:ext cx="1654" cy="99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9" name="Text Box 12"/>
            <p:cNvSpPr txBox="1">
              <a:spLocks noChangeArrowheads="1"/>
            </p:cNvSpPr>
            <p:nvPr/>
          </p:nvSpPr>
          <p:spPr bwMode="auto">
            <a:xfrm>
              <a:off x="2205" y="1320"/>
              <a:ext cx="600"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endParaRPr lang="en-US" altLang="en-US" sz="2400" dirty="0">
                <a:latin typeface="Arial" panose="020B0604020202020204" pitchFamily="34" charset="0"/>
              </a:endParaRPr>
            </a:p>
          </p:txBody>
        </p:sp>
        <p:sp>
          <p:nvSpPr>
            <p:cNvPr id="20" name="Text Box 10"/>
            <p:cNvSpPr txBox="1">
              <a:spLocks noChangeArrowheads="1"/>
            </p:cNvSpPr>
            <p:nvPr/>
          </p:nvSpPr>
          <p:spPr bwMode="auto">
            <a:xfrm>
              <a:off x="2461" y="1537"/>
              <a:ext cx="570"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r>
                <a:rPr lang="en-US" altLang="en-US" sz="2400" dirty="0">
                  <a:latin typeface="Arial" panose="020B0604020202020204" pitchFamily="34" charset="0"/>
                  <a:ea typeface="Times New Roman" panose="02020603050405020304" pitchFamily="18" charset="0"/>
                </a:rPr>
                <a:t>W = 3</a:t>
              </a:r>
              <a:endParaRPr lang="en-US" altLang="en-US" sz="6400" dirty="0">
                <a:latin typeface="Arial" panose="020B0604020202020204" pitchFamily="34" charset="0"/>
              </a:endParaRPr>
            </a:p>
          </p:txBody>
        </p:sp>
        <p:sp>
          <p:nvSpPr>
            <p:cNvPr id="21" name="Text Box 9"/>
            <p:cNvSpPr txBox="1">
              <a:spLocks noChangeArrowheads="1"/>
            </p:cNvSpPr>
            <p:nvPr/>
          </p:nvSpPr>
          <p:spPr bwMode="auto">
            <a:xfrm>
              <a:off x="2488" y="2334"/>
              <a:ext cx="930"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r>
                <a:rPr lang="en-US" altLang="en-US" sz="2400" dirty="0">
                  <a:latin typeface="Arial" panose="020B0604020202020204" pitchFamily="34" charset="0"/>
                  <a:ea typeface="Times New Roman" panose="02020603050405020304" pitchFamily="18" charset="0"/>
                </a:rPr>
                <a:t>W =  -2</a:t>
              </a:r>
              <a:endParaRPr lang="en-US" altLang="en-US" sz="6400" dirty="0">
                <a:latin typeface="Arial" panose="020B0604020202020204" pitchFamily="34" charset="0"/>
              </a:endParaRPr>
            </a:p>
          </p:txBody>
        </p:sp>
        <p:sp>
          <p:nvSpPr>
            <p:cNvPr id="22" name="Text Box 8"/>
            <p:cNvSpPr txBox="1">
              <a:spLocks noChangeArrowheads="1"/>
            </p:cNvSpPr>
            <p:nvPr/>
          </p:nvSpPr>
          <p:spPr bwMode="auto">
            <a:xfrm>
              <a:off x="2483" y="3575"/>
              <a:ext cx="70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r>
                <a:rPr lang="en-US" altLang="en-US" sz="2400" dirty="0">
                  <a:latin typeface="Arial" panose="020B0604020202020204" pitchFamily="34" charset="0"/>
                  <a:ea typeface="Times New Roman" panose="02020603050405020304" pitchFamily="18" charset="0"/>
                </a:rPr>
                <a:t>W = -4</a:t>
              </a:r>
              <a:endParaRPr lang="en-US" altLang="en-US" sz="6400" dirty="0">
                <a:latin typeface="Arial" panose="020B0604020202020204" pitchFamily="34" charset="0"/>
              </a:endParaRPr>
            </a:p>
          </p:txBody>
        </p:sp>
        <p:sp>
          <p:nvSpPr>
            <p:cNvPr id="24" name="Text Box 6"/>
            <p:cNvSpPr txBox="1">
              <a:spLocks noChangeArrowheads="1"/>
            </p:cNvSpPr>
            <p:nvPr/>
          </p:nvSpPr>
          <p:spPr bwMode="auto">
            <a:xfrm>
              <a:off x="2461" y="2951"/>
              <a:ext cx="639"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r>
                <a:rPr lang="en-US" altLang="en-US" sz="2400" dirty="0">
                  <a:latin typeface="Arial" panose="020B0604020202020204" pitchFamily="34" charset="0"/>
                  <a:ea typeface="Times New Roman" panose="02020603050405020304" pitchFamily="18" charset="0"/>
                </a:rPr>
                <a:t>W = 5</a:t>
              </a:r>
              <a:endParaRPr lang="en-US" altLang="en-US" sz="6400" dirty="0">
                <a:latin typeface="Arial" panose="020B0604020202020204" pitchFamily="34" charset="0"/>
              </a:endParaRPr>
            </a:p>
          </p:txBody>
        </p:sp>
      </p:grpSp>
      <p:sp>
        <p:nvSpPr>
          <p:cNvPr id="23" name="Rectangle 2"/>
          <p:cNvSpPr txBox="1">
            <a:spLocks noChangeArrowheads="1"/>
          </p:cNvSpPr>
          <p:nvPr/>
        </p:nvSpPr>
        <p:spPr>
          <a:xfrm>
            <a:off x="4115946" y="6062669"/>
            <a:ext cx="6285531" cy="655154"/>
          </a:xfrm>
          <a:prstGeom prst="rect">
            <a:avLst/>
          </a:prstGeom>
        </p:spPr>
        <p:txBody>
          <a:bodyPr vert="horz" lIns="121920" tIns="60960" rIns="121920" bIns="60960" rtlCol="0" anchor="ctr">
            <a:normAutofit/>
          </a:bodyPr>
          <a:lstStyle>
            <a:lvl1pPr algn="ctr" defTabSz="914400" rtl="0" eaLnBrk="1" latinLnBrk="0" hangingPunct="1">
              <a:spcBef>
                <a:spcPct val="0"/>
              </a:spcBef>
              <a:buNone/>
              <a:defRPr sz="4400" kern="1200">
                <a:solidFill>
                  <a:srgbClr val="008000"/>
                </a:solidFill>
                <a:latin typeface="+mj-lt"/>
                <a:ea typeface="+mj-ea"/>
                <a:cs typeface="+mj-cs"/>
              </a:defRPr>
            </a:lvl1pPr>
          </a:lstStyle>
          <a:p>
            <a:pPr marL="609585" lvl="1" algn="ctr">
              <a:spcBef>
                <a:spcPts val="1067"/>
              </a:spcBef>
              <a:spcAft>
                <a:spcPts val="1067"/>
              </a:spcAft>
            </a:pPr>
            <a:r>
              <a:rPr lang="en-US" altLang="en-US" sz="2800" b="1" kern="0" dirty="0">
                <a:solidFill>
                  <a:sysClr val="windowText" lastClr="000000"/>
                </a:solidFill>
                <a:latin typeface="Courier New" panose="02070309020205020404" pitchFamily="49" charset="0"/>
                <a:cs typeface="Courier New" panose="02070309020205020404" pitchFamily="49" charset="0"/>
              </a:rPr>
              <a:t>v1*w1 + v2*w2 + v3*w3 + …</a:t>
            </a:r>
          </a:p>
        </p:txBody>
      </p:sp>
    </p:spTree>
    <p:extLst>
      <p:ext uri="{BB962C8B-B14F-4D97-AF65-F5344CB8AC3E}">
        <p14:creationId xmlns:p14="http://schemas.microsoft.com/office/powerpoint/2010/main" val="13843620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264160" y="1301065"/>
            <a:ext cx="9753600" cy="5588123"/>
            <a:chOff x="2055" y="1320"/>
            <a:chExt cx="5160" cy="2989"/>
          </a:xfrm>
        </p:grpSpPr>
        <p:sp>
          <p:nvSpPr>
            <p:cNvPr id="3" name="Oval 27"/>
            <p:cNvSpPr>
              <a:spLocks noChangeArrowheads="1"/>
            </p:cNvSpPr>
            <p:nvPr/>
          </p:nvSpPr>
          <p:spPr bwMode="auto">
            <a:xfrm>
              <a:off x="3825" y="1860"/>
              <a:ext cx="810" cy="750"/>
            </a:xfrm>
            <a:prstGeom prst="ellipse">
              <a:avLst/>
            </a:prstGeom>
            <a:solidFill>
              <a:srgbClr val="FFFFFF"/>
            </a:solid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4" name="Oval 26"/>
            <p:cNvSpPr>
              <a:spLocks noChangeArrowheads="1"/>
            </p:cNvSpPr>
            <p:nvPr/>
          </p:nvSpPr>
          <p:spPr bwMode="auto">
            <a:xfrm>
              <a:off x="3810" y="3240"/>
              <a:ext cx="810" cy="750"/>
            </a:xfrm>
            <a:prstGeom prst="ellipse">
              <a:avLst/>
            </a:prstGeom>
            <a:solidFill>
              <a:srgbClr val="FFFFFF"/>
            </a:solid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5" name="Oval 25"/>
            <p:cNvSpPr>
              <a:spLocks noChangeArrowheads="1"/>
            </p:cNvSpPr>
            <p:nvPr/>
          </p:nvSpPr>
          <p:spPr bwMode="auto">
            <a:xfrm>
              <a:off x="5745" y="2550"/>
              <a:ext cx="810" cy="750"/>
            </a:xfrm>
            <a:prstGeom prst="ellipse">
              <a:avLst/>
            </a:prstGeom>
            <a:solidFill>
              <a:srgbClr val="FFFFFF"/>
            </a:solidFill>
            <a:ln w="9525">
              <a:solidFill>
                <a:srgbClr val="000000"/>
              </a:solidFill>
              <a:round/>
              <a:headEnd/>
              <a:tailEnd/>
            </a:ln>
          </p:spPr>
          <p:txBody>
            <a:bodyPr vert="horz" wrap="square" lIns="121920" tIns="60960" rIns="121920" bIns="60960" numCol="1" anchor="t" anchorCtr="0" compatLnSpc="1">
              <a:prstTxWarp prst="textNoShape">
                <a:avLst/>
              </a:prstTxWarp>
            </a:bodyPr>
            <a:lstStyle/>
            <a:p>
              <a:endParaRPr lang="en-US" sz="2400"/>
            </a:p>
          </p:txBody>
        </p:sp>
        <p:sp>
          <p:nvSpPr>
            <p:cNvPr id="6" name="Line 24"/>
            <p:cNvSpPr>
              <a:spLocks noChangeShapeType="1"/>
            </p:cNvSpPr>
            <p:nvPr/>
          </p:nvSpPr>
          <p:spPr bwMode="auto">
            <a:xfrm>
              <a:off x="4635" y="2265"/>
              <a:ext cx="1155" cy="48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7" name="Line 23"/>
            <p:cNvSpPr>
              <a:spLocks noChangeShapeType="1"/>
            </p:cNvSpPr>
            <p:nvPr/>
          </p:nvSpPr>
          <p:spPr bwMode="auto">
            <a:xfrm flipV="1">
              <a:off x="4620" y="3060"/>
              <a:ext cx="1140" cy="51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8" name="Text Box 22"/>
            <p:cNvSpPr txBox="1">
              <a:spLocks noChangeArrowheads="1"/>
            </p:cNvSpPr>
            <p:nvPr/>
          </p:nvSpPr>
          <p:spPr bwMode="auto">
            <a:xfrm>
              <a:off x="3829" y="2054"/>
              <a:ext cx="960"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r>
                <a:rPr lang="en-US" altLang="en-US" sz="2400" dirty="0">
                  <a:latin typeface="Arial" panose="020B0604020202020204" pitchFamily="34" charset="0"/>
                  <a:ea typeface="Times New Roman" panose="02020603050405020304" pitchFamily="18" charset="0"/>
                </a:rPr>
                <a:t>Threshold</a:t>
              </a:r>
              <a:endParaRPr lang="en-US" altLang="en-US" sz="2400" dirty="0">
                <a:latin typeface="Arial" panose="020B0604020202020204" pitchFamily="34" charset="0"/>
              </a:endParaRPr>
            </a:p>
            <a:p>
              <a:pPr defTabSz="1219170" eaLnBrk="0" fontAlgn="base" hangingPunct="0">
                <a:spcBef>
                  <a:spcPct val="0"/>
                </a:spcBef>
                <a:spcAft>
                  <a:spcPct val="0"/>
                </a:spcAft>
              </a:pPr>
              <a:r>
                <a:rPr lang="en-US" altLang="en-US" sz="2400" dirty="0">
                  <a:latin typeface="Arial" panose="020B0604020202020204" pitchFamily="34" charset="0"/>
                  <a:ea typeface="Times New Roman" panose="02020603050405020304" pitchFamily="18" charset="0"/>
                </a:rPr>
                <a:t>       3</a:t>
              </a:r>
              <a:endParaRPr lang="en-US" altLang="en-US" sz="6400" dirty="0">
                <a:latin typeface="Arial" panose="020B0604020202020204" pitchFamily="34" charset="0"/>
              </a:endParaRPr>
            </a:p>
          </p:txBody>
        </p:sp>
        <p:sp>
          <p:nvSpPr>
            <p:cNvPr id="9" name="Text Box 21"/>
            <p:cNvSpPr txBox="1">
              <a:spLocks noChangeArrowheads="1"/>
            </p:cNvSpPr>
            <p:nvPr/>
          </p:nvSpPr>
          <p:spPr bwMode="auto">
            <a:xfrm>
              <a:off x="3819" y="3435"/>
              <a:ext cx="870" cy="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r>
                <a:rPr lang="en-US" altLang="en-US" sz="2400" dirty="0">
                  <a:latin typeface="Arial" panose="020B0604020202020204" pitchFamily="34" charset="0"/>
                  <a:ea typeface="Times New Roman" panose="02020603050405020304" pitchFamily="18" charset="0"/>
                </a:rPr>
                <a:t>Threshold</a:t>
              </a:r>
              <a:endParaRPr lang="en-US" altLang="en-US" sz="2400" dirty="0">
                <a:latin typeface="Arial" panose="020B0604020202020204" pitchFamily="34" charset="0"/>
              </a:endParaRPr>
            </a:p>
            <a:p>
              <a:pPr defTabSz="1219170" eaLnBrk="0" fontAlgn="base" hangingPunct="0">
                <a:spcBef>
                  <a:spcPct val="0"/>
                </a:spcBef>
                <a:spcAft>
                  <a:spcPct val="0"/>
                </a:spcAft>
              </a:pPr>
              <a:r>
                <a:rPr lang="en-US" altLang="en-US" sz="2400" dirty="0">
                  <a:latin typeface="Arial" panose="020B0604020202020204" pitchFamily="34" charset="0"/>
                  <a:ea typeface="Times New Roman" panose="02020603050405020304" pitchFamily="18" charset="0"/>
                </a:rPr>
                <a:t>      3</a:t>
              </a:r>
              <a:endParaRPr lang="en-US" altLang="en-US" sz="6400" dirty="0">
                <a:latin typeface="Arial" panose="020B0604020202020204" pitchFamily="34" charset="0"/>
              </a:endParaRPr>
            </a:p>
          </p:txBody>
        </p:sp>
        <p:sp>
          <p:nvSpPr>
            <p:cNvPr id="10" name="Text Box 20"/>
            <p:cNvSpPr txBox="1">
              <a:spLocks noChangeArrowheads="1"/>
            </p:cNvSpPr>
            <p:nvPr/>
          </p:nvSpPr>
          <p:spPr bwMode="auto">
            <a:xfrm>
              <a:off x="2055" y="3060"/>
              <a:ext cx="600"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endParaRPr lang="en-US" altLang="en-US" sz="2400" dirty="0">
                <a:latin typeface="Arial" panose="020B0604020202020204" pitchFamily="34" charset="0"/>
              </a:endParaRPr>
            </a:p>
          </p:txBody>
        </p:sp>
        <p:sp>
          <p:nvSpPr>
            <p:cNvPr id="12" name="Text Box 18"/>
            <p:cNvSpPr txBox="1">
              <a:spLocks noChangeArrowheads="1"/>
            </p:cNvSpPr>
            <p:nvPr/>
          </p:nvSpPr>
          <p:spPr bwMode="auto">
            <a:xfrm>
              <a:off x="5718" y="2761"/>
              <a:ext cx="867"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r>
                <a:rPr lang="en-US" altLang="en-US" sz="2400" dirty="0">
                  <a:latin typeface="Arial" panose="020B0604020202020204" pitchFamily="34" charset="0"/>
                  <a:ea typeface="Times New Roman" panose="02020603050405020304" pitchFamily="18" charset="0"/>
                </a:rPr>
                <a:t>Threshold</a:t>
              </a:r>
              <a:endParaRPr lang="en-US" altLang="en-US" sz="2400" dirty="0">
                <a:latin typeface="Arial" panose="020B0604020202020204" pitchFamily="34" charset="0"/>
              </a:endParaRPr>
            </a:p>
            <a:p>
              <a:pPr defTabSz="1219170" eaLnBrk="0" fontAlgn="base" hangingPunct="0">
                <a:spcBef>
                  <a:spcPct val="0"/>
                </a:spcBef>
                <a:spcAft>
                  <a:spcPct val="0"/>
                </a:spcAft>
              </a:pPr>
              <a:r>
                <a:rPr lang="en-US" altLang="en-US" sz="2400" dirty="0">
                  <a:latin typeface="Arial" panose="020B0604020202020204" pitchFamily="34" charset="0"/>
                  <a:ea typeface="Times New Roman" panose="02020603050405020304" pitchFamily="18" charset="0"/>
                </a:rPr>
                <a:t>       2</a:t>
              </a:r>
              <a:endParaRPr lang="en-US" altLang="en-US" sz="6400" dirty="0">
                <a:latin typeface="Arial" panose="020B0604020202020204" pitchFamily="34" charset="0"/>
              </a:endParaRPr>
            </a:p>
          </p:txBody>
        </p:sp>
        <p:sp>
          <p:nvSpPr>
            <p:cNvPr id="13" name="Text Box 17"/>
            <p:cNvSpPr txBox="1">
              <a:spLocks noChangeArrowheads="1"/>
            </p:cNvSpPr>
            <p:nvPr/>
          </p:nvSpPr>
          <p:spPr bwMode="auto">
            <a:xfrm>
              <a:off x="5190" y="2265"/>
              <a:ext cx="900" cy="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r>
                <a:rPr lang="en-US" altLang="en-US" sz="2400" dirty="0">
                  <a:latin typeface="Arial" panose="020B0604020202020204" pitchFamily="34" charset="0"/>
                  <a:ea typeface="Times New Roman" panose="02020603050405020304" pitchFamily="18" charset="0"/>
                </a:rPr>
                <a:t>W = 5</a:t>
              </a:r>
              <a:endParaRPr lang="en-US" altLang="en-US" sz="6400" dirty="0">
                <a:latin typeface="Arial" panose="020B0604020202020204" pitchFamily="34" charset="0"/>
              </a:endParaRPr>
            </a:p>
          </p:txBody>
        </p:sp>
        <p:sp>
          <p:nvSpPr>
            <p:cNvPr id="14" name="Line 16"/>
            <p:cNvSpPr>
              <a:spLocks noChangeShapeType="1"/>
            </p:cNvSpPr>
            <p:nvPr/>
          </p:nvSpPr>
          <p:spPr bwMode="auto">
            <a:xfrm>
              <a:off x="2535" y="1605"/>
              <a:ext cx="1290" cy="42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5" name="Line 15"/>
            <p:cNvSpPr>
              <a:spLocks noChangeShapeType="1"/>
            </p:cNvSpPr>
            <p:nvPr/>
          </p:nvSpPr>
          <p:spPr bwMode="auto">
            <a:xfrm flipV="1">
              <a:off x="2520" y="2310"/>
              <a:ext cx="1305" cy="3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6" name="Line 14"/>
            <p:cNvSpPr>
              <a:spLocks noChangeShapeType="1"/>
            </p:cNvSpPr>
            <p:nvPr/>
          </p:nvSpPr>
          <p:spPr bwMode="auto">
            <a:xfrm>
              <a:off x="2505" y="3315"/>
              <a:ext cx="1290" cy="19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7" name="Line 13"/>
            <p:cNvSpPr>
              <a:spLocks noChangeShapeType="1"/>
            </p:cNvSpPr>
            <p:nvPr/>
          </p:nvSpPr>
          <p:spPr bwMode="auto">
            <a:xfrm flipV="1">
              <a:off x="2490" y="3795"/>
              <a:ext cx="1305" cy="3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400"/>
            </a:p>
          </p:txBody>
        </p:sp>
        <p:sp>
          <p:nvSpPr>
            <p:cNvPr id="18" name="Text Box 12"/>
            <p:cNvSpPr txBox="1">
              <a:spLocks noChangeArrowheads="1"/>
            </p:cNvSpPr>
            <p:nvPr/>
          </p:nvSpPr>
          <p:spPr bwMode="auto">
            <a:xfrm>
              <a:off x="2205" y="1320"/>
              <a:ext cx="600" cy="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endParaRPr lang="en-US" altLang="en-US" sz="2400" dirty="0">
                <a:latin typeface="Arial" panose="020B0604020202020204" pitchFamily="34" charset="0"/>
              </a:endParaRPr>
            </a:p>
          </p:txBody>
        </p:sp>
        <p:sp>
          <p:nvSpPr>
            <p:cNvPr id="20" name="Text Box 10"/>
            <p:cNvSpPr txBox="1">
              <a:spLocks noChangeArrowheads="1"/>
            </p:cNvSpPr>
            <p:nvPr/>
          </p:nvSpPr>
          <p:spPr bwMode="auto">
            <a:xfrm>
              <a:off x="3184" y="1609"/>
              <a:ext cx="570" cy="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r>
                <a:rPr lang="en-US" altLang="en-US" sz="2400" dirty="0">
                  <a:latin typeface="Arial" panose="020B0604020202020204" pitchFamily="34" charset="0"/>
                  <a:ea typeface="Times New Roman" panose="02020603050405020304" pitchFamily="18" charset="0"/>
                </a:rPr>
                <a:t>W = 2</a:t>
              </a:r>
              <a:endParaRPr lang="en-US" altLang="en-US" sz="6400" dirty="0">
                <a:latin typeface="Arial" panose="020B0604020202020204" pitchFamily="34" charset="0"/>
              </a:endParaRPr>
            </a:p>
          </p:txBody>
        </p:sp>
        <p:sp>
          <p:nvSpPr>
            <p:cNvPr id="21" name="Text Box 9"/>
            <p:cNvSpPr txBox="1">
              <a:spLocks noChangeArrowheads="1"/>
            </p:cNvSpPr>
            <p:nvPr/>
          </p:nvSpPr>
          <p:spPr bwMode="auto">
            <a:xfrm>
              <a:off x="3193" y="2407"/>
              <a:ext cx="930" cy="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r>
                <a:rPr lang="en-US" altLang="en-US" sz="2400" dirty="0">
                  <a:latin typeface="Arial" panose="020B0604020202020204" pitchFamily="34" charset="0"/>
                  <a:ea typeface="Times New Roman" panose="02020603050405020304" pitchFamily="18" charset="0"/>
                </a:rPr>
                <a:t>W =  1</a:t>
              </a:r>
              <a:endParaRPr lang="en-US" altLang="en-US" sz="6400" dirty="0">
                <a:latin typeface="Arial" panose="020B0604020202020204" pitchFamily="34" charset="0"/>
              </a:endParaRPr>
            </a:p>
          </p:txBody>
        </p:sp>
        <p:sp>
          <p:nvSpPr>
            <p:cNvPr id="22" name="Text Box 8"/>
            <p:cNvSpPr txBox="1">
              <a:spLocks noChangeArrowheads="1"/>
            </p:cNvSpPr>
            <p:nvPr/>
          </p:nvSpPr>
          <p:spPr bwMode="auto">
            <a:xfrm>
              <a:off x="3090" y="3904"/>
              <a:ext cx="705"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r>
                <a:rPr lang="en-US" altLang="en-US" sz="2400" dirty="0">
                  <a:latin typeface="Arial" panose="020B0604020202020204" pitchFamily="34" charset="0"/>
                  <a:ea typeface="Times New Roman" panose="02020603050405020304" pitchFamily="18" charset="0"/>
                </a:rPr>
                <a:t>W = 3</a:t>
              </a:r>
              <a:endParaRPr lang="en-US" altLang="en-US" sz="6400" dirty="0">
                <a:latin typeface="Arial" panose="020B0604020202020204" pitchFamily="34" charset="0"/>
              </a:endParaRPr>
            </a:p>
          </p:txBody>
        </p:sp>
        <p:sp>
          <p:nvSpPr>
            <p:cNvPr id="23" name="Text Box 7"/>
            <p:cNvSpPr txBox="1">
              <a:spLocks noChangeArrowheads="1"/>
            </p:cNvSpPr>
            <p:nvPr/>
          </p:nvSpPr>
          <p:spPr bwMode="auto">
            <a:xfrm>
              <a:off x="5280" y="3240"/>
              <a:ext cx="84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r>
                <a:rPr lang="en-US" altLang="en-US" sz="2400">
                  <a:latin typeface="Arial" panose="020B0604020202020204" pitchFamily="34" charset="0"/>
                  <a:ea typeface="Times New Roman" panose="02020603050405020304" pitchFamily="18" charset="0"/>
                </a:rPr>
                <a:t>W = 2</a:t>
              </a:r>
              <a:endParaRPr lang="en-US" altLang="en-US" sz="6400">
                <a:latin typeface="Arial" panose="020B0604020202020204" pitchFamily="34" charset="0"/>
              </a:endParaRPr>
            </a:p>
          </p:txBody>
        </p:sp>
        <p:sp>
          <p:nvSpPr>
            <p:cNvPr id="24" name="Text Box 6"/>
            <p:cNvSpPr txBox="1">
              <a:spLocks noChangeArrowheads="1"/>
            </p:cNvSpPr>
            <p:nvPr/>
          </p:nvSpPr>
          <p:spPr bwMode="auto">
            <a:xfrm>
              <a:off x="3130" y="3197"/>
              <a:ext cx="639" cy="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defTabSz="1219170" eaLnBrk="0" fontAlgn="base" hangingPunct="0">
                <a:spcBef>
                  <a:spcPct val="0"/>
                </a:spcBef>
                <a:spcAft>
                  <a:spcPct val="0"/>
                </a:spcAft>
              </a:pPr>
              <a:r>
                <a:rPr lang="en-US" altLang="en-US" sz="2400" dirty="0">
                  <a:latin typeface="Arial" panose="020B0604020202020204" pitchFamily="34" charset="0"/>
                  <a:ea typeface="Times New Roman" panose="02020603050405020304" pitchFamily="18" charset="0"/>
                </a:rPr>
                <a:t>W = 2</a:t>
              </a:r>
              <a:endParaRPr lang="en-US" altLang="en-US" sz="6400" dirty="0">
                <a:latin typeface="Arial" panose="020B0604020202020204" pitchFamily="34" charset="0"/>
              </a:endParaRPr>
            </a:p>
          </p:txBody>
        </p:sp>
        <p:sp>
          <p:nvSpPr>
            <p:cNvPr id="25" name="Line 5"/>
            <p:cNvSpPr>
              <a:spLocks noChangeShapeType="1"/>
            </p:cNvSpPr>
            <p:nvPr/>
          </p:nvSpPr>
          <p:spPr bwMode="auto">
            <a:xfrm flipV="1">
              <a:off x="6555" y="2880"/>
              <a:ext cx="660" cy="15"/>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vert="horz" wrap="square" lIns="121920" tIns="60960" rIns="121920" bIns="60960" numCol="1" anchor="t" anchorCtr="0" compatLnSpc="1">
              <a:prstTxWarp prst="textNoShape">
                <a:avLst/>
              </a:prstTxWarp>
            </a:bodyPr>
            <a:lstStyle/>
            <a:p>
              <a:endParaRPr lang="en-US" sz="2400"/>
            </a:p>
          </p:txBody>
        </p:sp>
      </p:grpSp>
      <p:sp>
        <p:nvSpPr>
          <p:cNvPr id="29" name="Rectangle 28"/>
          <p:cNvSpPr>
            <a:spLocks noChangeArrowheads="1"/>
          </p:cNvSpPr>
          <p:nvPr/>
        </p:nvSpPr>
        <p:spPr bwMode="auto">
          <a:xfrm>
            <a:off x="1" y="5858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sp>
        <p:nvSpPr>
          <p:cNvPr id="30" name="Rectangle 45"/>
          <p:cNvSpPr>
            <a:spLocks noChangeArrowheads="1"/>
          </p:cNvSpPr>
          <p:nvPr/>
        </p:nvSpPr>
        <p:spPr bwMode="auto">
          <a:xfrm>
            <a:off x="1" y="363380"/>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endParaRPr lang="en-US" sz="2400"/>
          </a:p>
        </p:txBody>
      </p:sp>
      <p:sp>
        <p:nvSpPr>
          <p:cNvPr id="19" name="Title 18"/>
          <p:cNvSpPr>
            <a:spLocks noGrp="1"/>
          </p:cNvSpPr>
          <p:nvPr>
            <p:ph type="title"/>
          </p:nvPr>
        </p:nvSpPr>
        <p:spPr/>
        <p:txBody>
          <a:bodyPr/>
          <a:lstStyle/>
          <a:p>
            <a:r>
              <a:rPr lang="en-US" altLang="en-US" dirty="0"/>
              <a:t>Artificial Neural Networks</a:t>
            </a:r>
            <a:endParaRPr lang="en-US" dirty="0"/>
          </a:p>
        </p:txBody>
      </p:sp>
    </p:spTree>
    <p:extLst>
      <p:ext uri="{BB962C8B-B14F-4D97-AF65-F5344CB8AC3E}">
        <p14:creationId xmlns:p14="http://schemas.microsoft.com/office/powerpoint/2010/main" val="11354956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Artificial Neural Networks</a:t>
            </a:r>
          </a:p>
        </p:txBody>
      </p:sp>
      <p:sp>
        <p:nvSpPr>
          <p:cNvPr id="3" name="Content Placeholder 2"/>
          <p:cNvSpPr>
            <a:spLocks noGrp="1"/>
          </p:cNvSpPr>
          <p:nvPr>
            <p:ph idx="1"/>
          </p:nvPr>
        </p:nvSpPr>
        <p:spPr/>
        <p:txBody>
          <a:bodyPr>
            <a:normAutofit lnSpcReduction="10000"/>
          </a:bodyPr>
          <a:lstStyle/>
          <a:p>
            <a:pPr lvl="0"/>
            <a:r>
              <a:rPr lang="en-US" sz="2400" dirty="0"/>
              <a:t>This is a cooperative process:</a:t>
            </a:r>
          </a:p>
          <a:p>
            <a:pPr lvl="1"/>
            <a:r>
              <a:rPr lang="en-US" sz="2000" dirty="0"/>
              <a:t>Some neurons say “I don’t know” ==&gt; 0 for input</a:t>
            </a:r>
          </a:p>
          <a:p>
            <a:pPr lvl="1"/>
            <a:r>
              <a:rPr lang="en-US" sz="2000" dirty="0"/>
              <a:t>Some speak up strongly and their opinion is valued:  high weighting</a:t>
            </a:r>
          </a:p>
          <a:p>
            <a:pPr lvl="1"/>
            <a:r>
              <a:rPr lang="en-US" sz="2000" dirty="0"/>
              <a:t>Some are clueless, so you do the opposite: negative weighting</a:t>
            </a:r>
          </a:p>
          <a:p>
            <a:pPr lvl="1"/>
            <a:endParaRPr lang="en-US" sz="2000" dirty="0"/>
          </a:p>
          <a:p>
            <a:pPr lvl="0"/>
            <a:r>
              <a:rPr lang="en-US" sz="2400" dirty="0"/>
              <a:t>Where do these weights and thresholds come from:</a:t>
            </a:r>
          </a:p>
          <a:p>
            <a:pPr lvl="1"/>
            <a:r>
              <a:rPr lang="en-US" sz="2000" dirty="0"/>
              <a:t>Training: </a:t>
            </a:r>
          </a:p>
          <a:p>
            <a:pPr lvl="2"/>
            <a:r>
              <a:rPr lang="en-US" sz="1800" dirty="0"/>
              <a:t>Initially random</a:t>
            </a:r>
          </a:p>
          <a:p>
            <a:pPr lvl="2"/>
            <a:r>
              <a:rPr lang="en-US" sz="1800" dirty="0"/>
              <a:t>Adjusted through backtracking to alter the values</a:t>
            </a:r>
          </a:p>
          <a:p>
            <a:pPr lvl="2"/>
            <a:r>
              <a:rPr lang="en-US" sz="1800" dirty="0"/>
              <a:t>Very long process</a:t>
            </a:r>
          </a:p>
          <a:p>
            <a:pPr lvl="2"/>
            <a:r>
              <a:rPr lang="en-US" sz="1800" dirty="0"/>
              <a:t>Outputs, then you say correct/incorrect</a:t>
            </a:r>
          </a:p>
          <a:p>
            <a:pPr lvl="2"/>
            <a:r>
              <a:rPr lang="en-US" sz="1800" dirty="0"/>
              <a:t>Much trail and error</a:t>
            </a:r>
          </a:p>
          <a:p>
            <a:endParaRPr lang="en-US" dirty="0"/>
          </a:p>
        </p:txBody>
      </p:sp>
    </p:spTree>
    <p:extLst>
      <p:ext uri="{BB962C8B-B14F-4D97-AF65-F5344CB8AC3E}">
        <p14:creationId xmlns:p14="http://schemas.microsoft.com/office/powerpoint/2010/main" val="538853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 Problem</a:t>
            </a:r>
            <a:endParaRPr lang="en-US" dirty="0"/>
          </a:p>
        </p:txBody>
      </p:sp>
      <p:sp>
        <p:nvSpPr>
          <p:cNvPr id="3" name="Content Placeholder 2"/>
          <p:cNvSpPr>
            <a:spLocks noGrp="1"/>
          </p:cNvSpPr>
          <p:nvPr>
            <p:ph idx="1"/>
          </p:nvPr>
        </p:nvSpPr>
        <p:spPr/>
        <p:txBody>
          <a:bodyPr/>
          <a:lstStyle/>
          <a:p>
            <a:r>
              <a:rPr lang="en-US" sz="2400"/>
              <a:t>When a NN makes a decision, you have no way to ask why</a:t>
            </a:r>
          </a:p>
          <a:p>
            <a:r>
              <a:rPr lang="en-US" sz="2400"/>
              <a:t>Programmers will not know “how” decisions are made because there is no algorithm to trace.</a:t>
            </a:r>
          </a:p>
          <a:p>
            <a:r>
              <a:rPr lang="en-US" sz="2400"/>
              <a:t>DoD example…</a:t>
            </a:r>
          </a:p>
          <a:p>
            <a:endParaRPr lang="en-US" dirty="0"/>
          </a:p>
        </p:txBody>
      </p:sp>
      <p:pic>
        <p:nvPicPr>
          <p:cNvPr id="6" name="Picture 5"/>
          <p:cNvPicPr>
            <a:picLocks noChangeAspect="1"/>
          </p:cNvPicPr>
          <p:nvPr/>
        </p:nvPicPr>
        <p:blipFill>
          <a:blip r:embed="rId2"/>
          <a:stretch>
            <a:fillRect/>
          </a:stretch>
        </p:blipFill>
        <p:spPr>
          <a:xfrm>
            <a:off x="2032000" y="4009292"/>
            <a:ext cx="3111726" cy="1896208"/>
          </a:xfrm>
          <a:prstGeom prst="rect">
            <a:avLst/>
          </a:prstGeom>
        </p:spPr>
      </p:pic>
      <p:pic>
        <p:nvPicPr>
          <p:cNvPr id="7" name="Picture 6"/>
          <p:cNvPicPr>
            <a:picLocks noChangeAspect="1"/>
          </p:cNvPicPr>
          <p:nvPr/>
        </p:nvPicPr>
        <p:blipFill>
          <a:blip r:embed="rId3"/>
          <a:stretch>
            <a:fillRect/>
          </a:stretch>
        </p:blipFill>
        <p:spPr>
          <a:xfrm>
            <a:off x="5899850" y="4009292"/>
            <a:ext cx="3363708" cy="1896208"/>
          </a:xfrm>
          <a:prstGeom prst="rect">
            <a:avLst/>
          </a:prstGeom>
        </p:spPr>
      </p:pic>
    </p:spTree>
    <p:extLst>
      <p:ext uri="{BB962C8B-B14F-4D97-AF65-F5344CB8AC3E}">
        <p14:creationId xmlns:p14="http://schemas.microsoft.com/office/powerpoint/2010/main" val="1894863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future</a:t>
            </a:r>
          </a:p>
        </p:txBody>
      </p:sp>
      <p:sp>
        <p:nvSpPr>
          <p:cNvPr id="3" name="Content Placeholder 2"/>
          <p:cNvSpPr>
            <a:spLocks noGrp="1"/>
          </p:cNvSpPr>
          <p:nvPr>
            <p:ph sz="half" idx="1"/>
          </p:nvPr>
        </p:nvSpPr>
        <p:spPr/>
        <p:txBody>
          <a:bodyPr/>
          <a:lstStyle/>
          <a:p>
            <a:pPr marL="0" indent="0">
              <a:buNone/>
            </a:pPr>
            <a:r>
              <a:rPr lang="en-US" dirty="0">
                <a:solidFill>
                  <a:schemeClr val="accent2"/>
                </a:solidFill>
              </a:rPr>
              <a:t>“How a driverless car sees the road”</a:t>
            </a:r>
          </a:p>
          <a:p>
            <a:pPr marL="0" indent="0">
              <a:buNone/>
            </a:pPr>
            <a:endParaRPr lang="en-US" dirty="0">
              <a:solidFill>
                <a:schemeClr val="tx1"/>
              </a:solidFill>
            </a:endParaRPr>
          </a:p>
          <a:p>
            <a:pPr marL="0" indent="0">
              <a:buNone/>
            </a:pPr>
            <a:r>
              <a:rPr lang="en-US" dirty="0">
                <a:solidFill>
                  <a:schemeClr val="tx1"/>
                </a:solidFill>
                <a:hlinkClick r:id="rId2"/>
              </a:rPr>
              <a:t>https://</a:t>
            </a:r>
            <a:r>
              <a:rPr lang="en-US" dirty="0" err="1">
                <a:solidFill>
                  <a:schemeClr val="tx1"/>
                </a:solidFill>
                <a:hlinkClick r:id="rId2"/>
              </a:rPr>
              <a:t>www.ted.com</a:t>
            </a:r>
            <a:r>
              <a:rPr lang="en-US" dirty="0">
                <a:solidFill>
                  <a:schemeClr val="tx1"/>
                </a:solidFill>
                <a:hlinkClick r:id="rId2"/>
              </a:rPr>
              <a:t>/talks/chris_urmson_how_a_driverless_car_sees_the_road#t-551834</a:t>
            </a:r>
            <a:endParaRPr lang="en-US" dirty="0">
              <a:solidFill>
                <a:schemeClr val="tx1"/>
              </a:solidFill>
            </a:endParaRPr>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373686" y="2194560"/>
            <a:ext cx="4754562" cy="2704529"/>
          </a:xfrm>
        </p:spPr>
      </p:pic>
    </p:spTree>
    <p:extLst>
      <p:ext uri="{BB962C8B-B14F-4D97-AF65-F5344CB8AC3E}">
        <p14:creationId xmlns:p14="http://schemas.microsoft.com/office/powerpoint/2010/main" val="821097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Turing Test</a:t>
            </a:r>
          </a:p>
        </p:txBody>
      </p:sp>
      <p:sp>
        <p:nvSpPr>
          <p:cNvPr id="4" name="Content Placeholder 3"/>
          <p:cNvSpPr>
            <a:spLocks noGrp="1"/>
          </p:cNvSpPr>
          <p:nvPr>
            <p:ph sz="half" idx="1"/>
          </p:nvPr>
        </p:nvSpPr>
        <p:spPr>
          <a:xfrm>
            <a:off x="975255" y="4843167"/>
            <a:ext cx="4658290" cy="1505081"/>
          </a:xfrm>
        </p:spPr>
        <p:txBody>
          <a:bodyPr/>
          <a:lstStyle/>
          <a:p>
            <a:pPr marL="0" indent="0">
              <a:buNone/>
            </a:pPr>
            <a:r>
              <a:rPr lang="en-US" altLang="en-US" b="1" dirty="0">
                <a:solidFill>
                  <a:srgbClr val="327CB8"/>
                </a:solidFill>
                <a:latin typeface="Arial" charset="0"/>
              </a:rPr>
              <a:t>Figure 13.2  </a:t>
            </a:r>
            <a:br>
              <a:rPr lang="en-US" altLang="en-US" b="1" dirty="0">
                <a:solidFill>
                  <a:srgbClr val="327CB8"/>
                </a:solidFill>
                <a:latin typeface="Arial" charset="0"/>
              </a:rPr>
            </a:br>
            <a:r>
              <a:rPr lang="en-US" altLang="en-US" b="1" dirty="0">
                <a:latin typeface="Arial" charset="0"/>
              </a:rPr>
              <a:t>In a Turing test, the interrogator must  determine which respondent is the computer and which is the human</a:t>
            </a:r>
          </a:p>
          <a:p>
            <a:endParaRPr lang="en-US" dirty="0"/>
          </a:p>
        </p:txBody>
      </p:sp>
      <p:pic>
        <p:nvPicPr>
          <p:cNvPr id="6" name="Picture 6" descr="c13f02b"/>
          <p:cNvPicPr>
            <a:picLocks noGrp="1" noChangeAspect="1" noChangeArrowheads="1"/>
          </p:cNvPicPr>
          <p:nvPr>
            <p:ph sz="half" idx="2"/>
          </p:nvPr>
        </p:nvPicPr>
        <p:blipFill>
          <a:blip r:embed="rId2" cstate="print"/>
          <a:srcRect/>
          <a:stretch>
            <a:fillRect/>
          </a:stretch>
        </p:blipFill>
        <p:spPr bwMode="auto">
          <a:xfrm>
            <a:off x="5463172" y="725358"/>
            <a:ext cx="5665076" cy="4593305"/>
          </a:xfrm>
          <a:prstGeom prst="rect">
            <a:avLst/>
          </a:prstGeom>
          <a:noFill/>
          <a:ln w="9525">
            <a:noFill/>
            <a:miter lim="800000"/>
            <a:headEnd/>
            <a:tailEnd/>
          </a:ln>
          <a:effectLst/>
        </p:spPr>
      </p:pic>
    </p:spTree>
    <p:extLst>
      <p:ext uri="{BB962C8B-B14F-4D97-AF65-F5344CB8AC3E}">
        <p14:creationId xmlns:p14="http://schemas.microsoft.com/office/powerpoint/2010/main" val="6203401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a:t>
            </a:r>
          </a:p>
        </p:txBody>
      </p:sp>
      <p:sp>
        <p:nvSpPr>
          <p:cNvPr id="3" name="Content Placeholder 2"/>
          <p:cNvSpPr>
            <a:spLocks noGrp="1"/>
          </p:cNvSpPr>
          <p:nvPr>
            <p:ph idx="1"/>
          </p:nvPr>
        </p:nvSpPr>
        <p:spPr/>
        <p:txBody>
          <a:bodyPr>
            <a:normAutofit/>
          </a:bodyPr>
          <a:lstStyle/>
          <a:p>
            <a:pPr marL="0" indent="0">
              <a:buNone/>
            </a:pPr>
            <a:r>
              <a:rPr lang="en-US" dirty="0">
                <a:solidFill>
                  <a:schemeClr val="accent2"/>
                </a:solidFill>
              </a:rPr>
              <a:t>The field of computer science devoted to making computers perceive, reason and act in ways that have been reserved for human beings</a:t>
            </a:r>
          </a:p>
          <a:p>
            <a:endParaRPr lang="en-US" dirty="0"/>
          </a:p>
          <a:p>
            <a:r>
              <a:rPr lang="en-US" dirty="0"/>
              <a:t>AI research has produced:</a:t>
            </a:r>
          </a:p>
          <a:p>
            <a:pPr lvl="2"/>
            <a:r>
              <a:rPr lang="en-US" dirty="0"/>
              <a:t>Computers that can communicate in human languages</a:t>
            </a:r>
          </a:p>
          <a:p>
            <a:pPr lvl="2"/>
            <a:r>
              <a:rPr lang="en-US" dirty="0"/>
              <a:t>Systems that can provide instant expertise in medicine, science and other fields</a:t>
            </a:r>
          </a:p>
          <a:p>
            <a:pPr lvl="2"/>
            <a:r>
              <a:rPr lang="en-US" dirty="0"/>
              <a:t>World-class electronic chess players</a:t>
            </a:r>
          </a:p>
          <a:p>
            <a:pPr lvl="2"/>
            <a:r>
              <a:rPr lang="en-US" dirty="0"/>
              <a:t>Robots that can outperform humans in many tasks</a:t>
            </a:r>
          </a:p>
          <a:p>
            <a:pPr lvl="2"/>
            <a:endParaRPr lang="en-US" dirty="0"/>
          </a:p>
          <a:p>
            <a:r>
              <a:rPr lang="en-US" dirty="0"/>
              <a:t>AI is a “moving frontier”</a:t>
            </a:r>
          </a:p>
          <a:p>
            <a:endParaRPr lang="en-US" dirty="0"/>
          </a:p>
        </p:txBody>
      </p:sp>
      <p:pic>
        <p:nvPicPr>
          <p:cNvPr id="5" name="Picture 4"/>
          <p:cNvPicPr>
            <a:picLocks noChangeAspect="1"/>
          </p:cNvPicPr>
          <p:nvPr/>
        </p:nvPicPr>
        <p:blipFill>
          <a:blip r:embed="rId3"/>
          <a:stretch>
            <a:fillRect/>
          </a:stretch>
        </p:blipFill>
        <p:spPr>
          <a:xfrm>
            <a:off x="8702040" y="240030"/>
            <a:ext cx="2270760" cy="1703070"/>
          </a:xfrm>
          <a:prstGeom prst="rect">
            <a:avLst/>
          </a:prstGeom>
        </p:spPr>
      </p:pic>
    </p:spTree>
    <p:extLst>
      <p:ext uri="{BB962C8B-B14F-4D97-AF65-F5344CB8AC3E}">
        <p14:creationId xmlns:p14="http://schemas.microsoft.com/office/powerpoint/2010/main" val="12506107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Thinking Machines</a:t>
            </a:r>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10743214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common approaches to AI</a:t>
            </a:r>
          </a:p>
        </p:txBody>
      </p:sp>
      <p:sp>
        <p:nvSpPr>
          <p:cNvPr id="3" name="Content Placeholder 2"/>
          <p:cNvSpPr>
            <a:spLocks noGrp="1"/>
          </p:cNvSpPr>
          <p:nvPr>
            <p:ph idx="1"/>
          </p:nvPr>
        </p:nvSpPr>
        <p:spPr/>
        <p:txBody>
          <a:bodyPr/>
          <a:lstStyle/>
          <a:p>
            <a:r>
              <a:rPr lang="en-US" altLang="en-US" dirty="0">
                <a:solidFill>
                  <a:schemeClr val="accent2"/>
                </a:solidFill>
              </a:rPr>
              <a:t>Use computers to simulate human mental process</a:t>
            </a:r>
          </a:p>
          <a:p>
            <a:pPr lvl="1"/>
            <a:r>
              <a:rPr lang="en-US" altLang="en-US" dirty="0"/>
              <a:t>Problems:</a:t>
            </a:r>
          </a:p>
          <a:p>
            <a:pPr lvl="2"/>
            <a:r>
              <a:rPr lang="en-US" dirty="0"/>
              <a:t>Most people have trouble knowing and describing how they do things</a:t>
            </a:r>
          </a:p>
          <a:p>
            <a:pPr lvl="2"/>
            <a:r>
              <a:rPr lang="en-US" dirty="0"/>
              <a:t>Human intelligence includes unconscious thoughts, insights and other mental processes that are difficult or impossible to understand and describe.</a:t>
            </a:r>
          </a:p>
          <a:p>
            <a:pPr lvl="2"/>
            <a:r>
              <a:rPr lang="en-US" dirty="0"/>
              <a:t>Vast differences between the structure and capabilities of the human brain and the computer </a:t>
            </a:r>
          </a:p>
          <a:p>
            <a:pPr lvl="2"/>
            <a:r>
              <a:rPr lang="en-US" dirty="0"/>
              <a:t>Best way to do something with a machine is often very different from the way people do it </a:t>
            </a:r>
          </a:p>
          <a:p>
            <a:pPr lvl="2"/>
            <a:endParaRPr lang="en-US" altLang="en-US" dirty="0"/>
          </a:p>
          <a:p>
            <a:r>
              <a:rPr lang="en-US" altLang="en-US" dirty="0">
                <a:solidFill>
                  <a:schemeClr val="accent2"/>
                </a:solidFill>
              </a:rPr>
              <a:t>Design intelligent machines independent of the way people think</a:t>
            </a:r>
          </a:p>
          <a:p>
            <a:pPr lvl="1"/>
            <a:r>
              <a:rPr lang="en-US" altLang="en-US" dirty="0"/>
              <a:t>A computer can do some things better than a human can</a:t>
            </a:r>
          </a:p>
          <a:p>
            <a:pPr lvl="2"/>
            <a:r>
              <a:rPr lang="en-US" altLang="en-US" dirty="0"/>
              <a:t>Adding a thousand four-digit number </a:t>
            </a:r>
            <a:r>
              <a:rPr lang="mr-IN" altLang="en-US" dirty="0"/>
              <a:t>–</a:t>
            </a:r>
            <a:r>
              <a:rPr lang="en-US" altLang="en-US" dirty="0"/>
              <a:t> computer could do it in a fraction of a second without error</a:t>
            </a:r>
          </a:p>
          <a:p>
            <a:endParaRPr lang="en-US" dirty="0"/>
          </a:p>
        </p:txBody>
      </p:sp>
    </p:spTree>
    <p:extLst>
      <p:ext uri="{BB962C8B-B14F-4D97-AF65-F5344CB8AC3E}">
        <p14:creationId xmlns:p14="http://schemas.microsoft.com/office/powerpoint/2010/main" val="5480145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Domains</a:t>
            </a:r>
          </a:p>
        </p:txBody>
      </p:sp>
      <p:sp>
        <p:nvSpPr>
          <p:cNvPr id="3" name="Content Placeholder 2"/>
          <p:cNvSpPr>
            <a:spLocks noGrp="1"/>
          </p:cNvSpPr>
          <p:nvPr>
            <p:ph idx="1"/>
          </p:nvPr>
        </p:nvSpPr>
        <p:spPr/>
        <p:txBody>
          <a:bodyPr/>
          <a:lstStyle/>
          <a:p>
            <a:pPr lvl="0"/>
            <a:r>
              <a:rPr lang="en-US" dirty="0"/>
              <a:t>Many problems are difficult and too complex to solve all at once, so scientists break those problems into smaller problems that are easier to solve. </a:t>
            </a:r>
          </a:p>
          <a:p>
            <a:pPr lvl="0"/>
            <a:r>
              <a:rPr lang="en-US" dirty="0"/>
              <a:t>They create programs that can function intelligently when confined to limited domains.</a:t>
            </a:r>
          </a:p>
          <a:p>
            <a:r>
              <a:rPr lang="en-US" dirty="0"/>
              <a:t>Some of the ones we will talk about: </a:t>
            </a:r>
          </a:p>
          <a:p>
            <a:pPr lvl="1"/>
            <a:r>
              <a:rPr lang="en-US" dirty="0"/>
              <a:t>Game playing</a:t>
            </a:r>
          </a:p>
          <a:p>
            <a:pPr lvl="1"/>
            <a:r>
              <a:rPr lang="en-US" dirty="0"/>
              <a:t>Natural language communication</a:t>
            </a:r>
          </a:p>
          <a:p>
            <a:pPr lvl="1"/>
            <a:r>
              <a:rPr lang="en-US" dirty="0"/>
              <a:t>Visual recognition</a:t>
            </a:r>
          </a:p>
          <a:p>
            <a:pPr lvl="1"/>
            <a:r>
              <a:rPr lang="en-US" dirty="0"/>
              <a:t>Expert reasoning</a:t>
            </a:r>
          </a:p>
        </p:txBody>
      </p:sp>
    </p:spTree>
    <p:extLst>
      <p:ext uri="{BB962C8B-B14F-4D97-AF65-F5344CB8AC3E}">
        <p14:creationId xmlns:p14="http://schemas.microsoft.com/office/powerpoint/2010/main" val="20619765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197</TotalTime>
  <Words>2320</Words>
  <Application>Microsoft Macintosh PowerPoint</Application>
  <PresentationFormat>Widescreen</PresentationFormat>
  <Paragraphs>344</Paragraphs>
  <Slides>46</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46</vt:i4>
      </vt:variant>
    </vt:vector>
  </HeadingPairs>
  <TitlesOfParts>
    <vt:vector size="56" baseType="lpstr">
      <vt:lpstr>Arial</vt:lpstr>
      <vt:lpstr>Calibri</vt:lpstr>
      <vt:lpstr>Courier New</vt:lpstr>
      <vt:lpstr>Mangal</vt:lpstr>
      <vt:lpstr>Rockwell</vt:lpstr>
      <vt:lpstr>Rockwell Condensed</vt:lpstr>
      <vt:lpstr>Rockwell Extra Bold</vt:lpstr>
      <vt:lpstr>Times New Roman</vt:lpstr>
      <vt:lpstr>Wingdings</vt:lpstr>
      <vt:lpstr>Wood Type</vt:lpstr>
      <vt:lpstr>CSIS110:  Artificial Intelligence</vt:lpstr>
      <vt:lpstr>Agenda</vt:lpstr>
      <vt:lpstr>What is AI?</vt:lpstr>
      <vt:lpstr>Alan Turing</vt:lpstr>
      <vt:lpstr>The Turing Test</vt:lpstr>
      <vt:lpstr>AI</vt:lpstr>
      <vt:lpstr>Thinking Machines</vt:lpstr>
      <vt:lpstr>Two common approaches to AI</vt:lpstr>
      <vt:lpstr>Domains</vt:lpstr>
      <vt:lpstr>Game Playing</vt:lpstr>
      <vt:lpstr>searching</vt:lpstr>
      <vt:lpstr>AI has moved on from games</vt:lpstr>
      <vt:lpstr>Language Processing</vt:lpstr>
      <vt:lpstr>Natural Language Processing</vt:lpstr>
      <vt:lpstr>Automatic Speech Recognition</vt:lpstr>
      <vt:lpstr>Natural Language Communication</vt:lpstr>
      <vt:lpstr>Examples</vt:lpstr>
      <vt:lpstr>Why such a problem with natural language?</vt:lpstr>
      <vt:lpstr>Natural Language Comprehension</vt:lpstr>
      <vt:lpstr>Natural Language Comprehension</vt:lpstr>
      <vt:lpstr>Natural Language Comprehension</vt:lpstr>
      <vt:lpstr>Pattern Recognition</vt:lpstr>
      <vt:lpstr>Patterns</vt:lpstr>
      <vt:lpstr>Image Analysis</vt:lpstr>
      <vt:lpstr>Optical Character Recognition (OCR)</vt:lpstr>
      <vt:lpstr>OCR, continued</vt:lpstr>
      <vt:lpstr>Machine Learning</vt:lpstr>
      <vt:lpstr>Knowledge Bases and Expert Systems</vt:lpstr>
      <vt:lpstr>Expert Systems</vt:lpstr>
      <vt:lpstr>Knowledge Base/Semantic Networks</vt:lpstr>
      <vt:lpstr>Problem – define “bird”</vt:lpstr>
      <vt:lpstr>Two Machine Approaches</vt:lpstr>
      <vt:lpstr>Hand Crafted Rules</vt:lpstr>
      <vt:lpstr>Machine Learning</vt:lpstr>
      <vt:lpstr>Machine Learning Algorithms</vt:lpstr>
      <vt:lpstr>Combining Classifiers</vt:lpstr>
      <vt:lpstr>Artificial Neural Network</vt:lpstr>
      <vt:lpstr>Artificial Neural Network</vt:lpstr>
      <vt:lpstr>Artificial Neural Network</vt:lpstr>
      <vt:lpstr>Artificial Neural Networks</vt:lpstr>
      <vt:lpstr>Artificial Neural Networks</vt:lpstr>
      <vt:lpstr>Artificial Neural Networks</vt:lpstr>
      <vt:lpstr>Artificial Neural Networks</vt:lpstr>
      <vt:lpstr>Artificial Neural Networks</vt:lpstr>
      <vt:lpstr>A Problem</vt:lpstr>
      <vt:lpstr>The future</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CSIS110:  Artificial Intelligence</dc:title>
  <dc:creator>Microsoft Office User</dc:creator>
  <cp:lastModifiedBy>Microsoft Office User</cp:lastModifiedBy>
  <cp:revision>18</cp:revision>
  <dcterms:created xsi:type="dcterms:W3CDTF">2017-11-30T18:00:40Z</dcterms:created>
  <dcterms:modified xsi:type="dcterms:W3CDTF">2018-04-11T18:32:21Z</dcterms:modified>
</cp:coreProperties>
</file>