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28"/>
  </p:notesMasterIdLst>
  <p:handoutMasterIdLst>
    <p:handoutMasterId r:id="rId29"/>
  </p:handoutMasterIdLst>
  <p:sldIdLst>
    <p:sldId id="300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1"/>
    <p:restoredTop sz="94601"/>
  </p:normalViewPr>
  <p:slideViewPr>
    <p:cSldViewPr snapToGrid="0" snapToObjects="1">
      <p:cViewPr varScale="1">
        <p:scale>
          <a:sx n="132" d="100"/>
          <a:sy n="132" d="100"/>
        </p:scale>
        <p:origin x="160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ABAD3A61-2F53-A740-8E3C-5BE3C0B80A34}" type="slidenum">
              <a:rPr lang="en-US" smtClean="0">
                <a:latin typeface="Times" charset="0"/>
              </a:rPr>
              <a:pPr>
                <a:defRPr/>
              </a:pPr>
              <a:t>2</a:t>
            </a:fld>
            <a:endParaRPr lang="en-US">
              <a:latin typeface="Times" charset="0"/>
            </a:endParaRPr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0A803F8A-38D2-AA40-9963-F4296DF40CD3}" type="slidenum">
              <a:rPr lang="en-US" smtClean="0">
                <a:latin typeface="Times" charset="0"/>
              </a:rPr>
              <a:pPr>
                <a:defRPr/>
              </a:pPr>
              <a:t>11</a:t>
            </a:fld>
            <a:endParaRPr lang="en-US">
              <a:latin typeface="Times" charset="0"/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6853CBC3-B617-5149-A050-47F981A29125}" type="slidenum">
              <a:rPr lang="en-US" smtClean="0">
                <a:latin typeface="Times" charset="0"/>
              </a:rPr>
              <a:pPr>
                <a:defRPr/>
              </a:pPr>
              <a:t>12</a:t>
            </a:fld>
            <a:endParaRPr lang="en-US">
              <a:latin typeface="Times" charset="0"/>
            </a:endParaRPr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30171" indent="-280835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3340" indent="-224668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2677" indent="-224668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2013" indent="-224668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6F15E47-7A30-BE4D-B0BA-A549DA6A0450}" type="slidenum">
              <a:rPr lang="en-US" sz="1200" smtClean="0">
                <a:latin typeface="Times" charset="0"/>
              </a:rPr>
              <a:pPr eaLnBrk="1" hangingPunct="1">
                <a:defRPr/>
              </a:pPr>
              <a:t>13</a:t>
            </a:fld>
            <a:endParaRPr lang="en-US" sz="1200">
              <a:latin typeface="Times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E4FC3557-6490-5A47-9310-FCC2C43D1FFA}" type="slidenum">
              <a:rPr lang="en-US" smtClean="0">
                <a:latin typeface="Times" charset="0"/>
              </a:rPr>
              <a:pPr>
                <a:defRPr/>
              </a:pPr>
              <a:t>14</a:t>
            </a:fld>
            <a:endParaRPr lang="en-US">
              <a:latin typeface="Times" charset="0"/>
            </a:endParaRPr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CFC82A7-1C2C-2F4D-83F5-3C59FFFF66DF}" type="slidenum">
              <a:rPr lang="en-US" smtClean="0">
                <a:latin typeface="Times" charset="0"/>
              </a:rPr>
              <a:pPr>
                <a:defRPr/>
              </a:pPr>
              <a:t>15</a:t>
            </a:fld>
            <a:endParaRPr lang="en-US">
              <a:latin typeface="Times" charset="0"/>
            </a:endParaRPr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B11D4104-D15F-E147-816D-DDBFB0E6EDA6}" type="slidenum">
              <a:rPr lang="en-US" smtClean="0">
                <a:latin typeface="Times" charset="0"/>
              </a:rPr>
              <a:pPr>
                <a:defRPr/>
              </a:pPr>
              <a:t>16</a:t>
            </a:fld>
            <a:endParaRPr lang="en-US">
              <a:latin typeface="Times" charset="0"/>
            </a:endParaRP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079EA94-5211-7A4A-972E-7F3053107099}" type="slidenum">
              <a:rPr lang="en-US" smtClean="0">
                <a:latin typeface="Times" charset="0"/>
              </a:rPr>
              <a:pPr>
                <a:defRPr/>
              </a:pPr>
              <a:t>17</a:t>
            </a:fld>
            <a:endParaRPr lang="en-US">
              <a:latin typeface="Times" charset="0"/>
            </a:endParaRPr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93A5740F-102A-1F44-84D5-97C978C2FF41}" type="slidenum">
              <a:rPr lang="en-US" smtClean="0">
                <a:latin typeface="Times" charset="0"/>
              </a:rPr>
              <a:pPr>
                <a:defRPr/>
              </a:pPr>
              <a:t>18</a:t>
            </a:fld>
            <a:endParaRPr lang="en-US">
              <a:latin typeface="Times" charset="0"/>
            </a:endParaRPr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8BC0E0D4-16A0-A94F-8BF1-30D521603882}" type="slidenum">
              <a:rPr lang="en-US" smtClean="0">
                <a:latin typeface="Times" charset="0"/>
              </a:rPr>
              <a:pPr>
                <a:defRPr/>
              </a:pPr>
              <a:t>19</a:t>
            </a:fld>
            <a:endParaRPr lang="en-US">
              <a:latin typeface="Times" charset="0"/>
            </a:endParaRPr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78CB065-D796-EE49-B7D0-DE393A7DBBC5}" type="slidenum">
              <a:rPr lang="en-US" smtClean="0">
                <a:latin typeface="Times" charset="0"/>
              </a:rPr>
              <a:pPr>
                <a:defRPr/>
              </a:pPr>
              <a:t>20</a:t>
            </a:fld>
            <a:endParaRPr lang="en-US">
              <a:latin typeface="Times" charset="0"/>
            </a:endParaRPr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116D150-E5C1-E546-AE70-0ACCFB4BEA3E}" type="slidenum">
              <a:rPr lang="en-US" smtClean="0">
                <a:latin typeface="Times" charset="0"/>
              </a:rPr>
              <a:pPr>
                <a:defRPr/>
              </a:pPr>
              <a:t>3</a:t>
            </a:fld>
            <a:endParaRPr lang="en-US">
              <a:latin typeface="Times" charset="0"/>
            </a:endParaRP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30171" indent="-280835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3340" indent="-224668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2677" indent="-224668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2013" indent="-224668" defTabSz="914274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68CD9A6-86E9-634E-BBC5-C4CC4361D1E5}" type="slidenum">
              <a:rPr lang="en-US" sz="1200" smtClean="0">
                <a:latin typeface="Times" charset="0"/>
              </a:rPr>
              <a:pPr eaLnBrk="1" hangingPunct="1">
                <a:defRPr/>
              </a:pPr>
              <a:t>21</a:t>
            </a:fld>
            <a:endParaRPr lang="en-US" sz="1200">
              <a:latin typeface="Times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A3700C04-9634-D846-B5CA-DB9FCD4CED61}" type="slidenum">
              <a:rPr lang="en-US" smtClean="0">
                <a:latin typeface="Times" charset="0"/>
              </a:rPr>
              <a:pPr>
                <a:defRPr/>
              </a:pPr>
              <a:t>4</a:t>
            </a:fld>
            <a:endParaRPr lang="en-US">
              <a:latin typeface="Times" charset="0"/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8A5F96E0-DBE2-C641-8DDB-084BF0DCC5AE}" type="slidenum">
              <a:rPr lang="en-US" smtClean="0">
                <a:latin typeface="Times" charset="0"/>
              </a:rPr>
              <a:pPr>
                <a:defRPr/>
              </a:pPr>
              <a:t>5</a:t>
            </a:fld>
            <a:endParaRPr lang="en-US">
              <a:latin typeface="Times" charset="0"/>
            </a:endParaRPr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C2385555-8187-B146-9506-F749093C380D}" type="slidenum">
              <a:rPr lang="en-US" smtClean="0">
                <a:latin typeface="Times" charset="0"/>
              </a:rPr>
              <a:pPr>
                <a:defRPr/>
              </a:pPr>
              <a:t>6</a:t>
            </a:fld>
            <a:endParaRPr lang="en-US">
              <a:latin typeface="Times" charset="0"/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D8DC6E5-2529-9846-AA2C-8E1ADA09E076}" type="slidenum">
              <a:rPr lang="en-US" smtClean="0">
                <a:latin typeface="Times" charset="0"/>
              </a:rPr>
              <a:pPr>
                <a:defRPr/>
              </a:pPr>
              <a:t>7</a:t>
            </a:fld>
            <a:endParaRPr lang="en-US">
              <a:latin typeface="Times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D58CAA8E-D774-0640-B486-1FACDE1B0EB8}" type="slidenum">
              <a:rPr lang="en-US" smtClean="0">
                <a:latin typeface="Times" charset="0"/>
              </a:rPr>
              <a:pPr>
                <a:defRPr/>
              </a:pPr>
              <a:t>8</a:t>
            </a:fld>
            <a:endParaRPr lang="en-US">
              <a:latin typeface="Times" charset="0"/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392F73B3-4BB6-DB48-A30F-997D76045C5B}" type="slidenum">
              <a:rPr lang="en-US" smtClean="0">
                <a:latin typeface="Times" charset="0"/>
              </a:rPr>
              <a:pPr>
                <a:defRPr/>
              </a:pPr>
              <a:t>9</a:t>
            </a:fld>
            <a:endParaRPr lang="en-US">
              <a:latin typeface="Times" charset="0"/>
            </a:endParaRPr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7D871D41-3B1E-3846-9F87-E4B0F99AB705}" type="slidenum">
              <a:rPr lang="en-US" smtClean="0">
                <a:latin typeface="Times" charset="0"/>
              </a:rPr>
              <a:pPr>
                <a:defRPr/>
              </a:pPr>
              <a:t>10</a:t>
            </a:fld>
            <a:endParaRPr lang="en-US">
              <a:latin typeface="Times" charset="0"/>
            </a:endParaRPr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2/9/18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59E-D438-3743-82E8-257D1D1530F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2/9/18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2/9/18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  <a:r>
              <a:rPr lang="mr-IN" dirty="0"/>
              <a:t>–</a:t>
            </a:r>
            <a:r>
              <a:rPr lang="en-US" dirty="0"/>
              <a:t> 2/12/18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Questions?</a:t>
            </a:r>
          </a:p>
          <a:p>
            <a:pPr>
              <a:buFont typeface="Arial" charset="0"/>
              <a:buChar char="•"/>
            </a:pPr>
            <a:r>
              <a:rPr lang="en-US" dirty="0"/>
              <a:t>Readings:  CSI 4, P 6.1-6.7</a:t>
            </a:r>
          </a:p>
          <a:p>
            <a:pPr>
              <a:buFont typeface="Arial" charset="0"/>
              <a:buChar char="•"/>
            </a:pPr>
            <a:r>
              <a:rPr lang="en-US" dirty="0"/>
              <a:t>Finish Python notes from last class</a:t>
            </a:r>
          </a:p>
          <a:p>
            <a:pPr>
              <a:buFont typeface="Arial" charset="0"/>
              <a:buChar char="•"/>
            </a:pPr>
            <a:r>
              <a:rPr lang="en-US" dirty="0"/>
              <a:t>Gates and Circuits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XOR Gate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5720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Note the difference between the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XOR </a:t>
            </a:r>
            <a:r>
              <a:rPr lang="en-US" dirty="0">
                <a:ea typeface="+mn-ea"/>
                <a:cs typeface="+mn-cs"/>
              </a:rPr>
              <a:t>gate 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ea typeface="+mn-ea"/>
                <a:cs typeface="+mn-cs"/>
              </a:rPr>
              <a:t>and the </a:t>
            </a:r>
            <a:r>
              <a:rPr lang="en-US" dirty="0">
                <a:solidFill>
                  <a:srgbClr val="33CCCC"/>
                </a:solidFill>
                <a:ea typeface="+mn-ea"/>
                <a:cs typeface="+mn-cs"/>
              </a:rPr>
              <a:t>OR</a:t>
            </a:r>
            <a:r>
              <a:rPr lang="en-US" dirty="0">
                <a:ea typeface="+mn-ea"/>
                <a:cs typeface="+mn-cs"/>
              </a:rPr>
              <a:t> gate; they differ only in one 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ea typeface="+mn-ea"/>
                <a:cs typeface="+mn-cs"/>
              </a:rPr>
              <a:t>input situation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When both input signals are 1, the OR gate produces a 1 and the XOR produces a 0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XOR is called the </a:t>
            </a:r>
            <a:r>
              <a:rPr lang="en-US" i="1" dirty="0">
                <a:ea typeface="+mn-ea"/>
                <a:cs typeface="+mn-cs"/>
              </a:rPr>
              <a:t>exclusive OR</a:t>
            </a:r>
            <a:r>
              <a:rPr lang="en-US" dirty="0">
                <a:ea typeface="+mn-ea"/>
                <a:cs typeface="+mn-cs"/>
              </a:rPr>
              <a:t> because its output is 1 if (and only if): 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i="1" dirty="0">
                <a:ea typeface="+mn-ea"/>
                <a:cs typeface="+mn-cs"/>
              </a:rPr>
              <a:t> either</a:t>
            </a:r>
            <a:r>
              <a:rPr lang="en-US" dirty="0">
                <a:ea typeface="+mn-ea"/>
                <a:cs typeface="+mn-cs"/>
              </a:rPr>
              <a:t> one input </a:t>
            </a:r>
            <a:r>
              <a:rPr lang="en-US" i="1" dirty="0">
                <a:ea typeface="+mn-ea"/>
                <a:cs typeface="+mn-cs"/>
              </a:rPr>
              <a:t>or</a:t>
            </a:r>
            <a:r>
              <a:rPr lang="en-US" dirty="0">
                <a:ea typeface="+mn-ea"/>
                <a:cs typeface="+mn-cs"/>
              </a:rPr>
              <a:t> the other is 1, 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i="1" dirty="0">
                <a:ea typeface="+mn-ea"/>
                <a:cs typeface="+mn-cs"/>
              </a:rPr>
              <a:t> excluding</a:t>
            </a:r>
            <a:r>
              <a:rPr lang="en-US" dirty="0">
                <a:ea typeface="+mn-ea"/>
                <a:cs typeface="+mn-cs"/>
              </a:rPr>
              <a:t> the case that they both are</a:t>
            </a:r>
          </a:p>
        </p:txBody>
      </p:sp>
    </p:spTree>
    <p:extLst>
      <p:ext uri="{BB962C8B-B14F-4D97-AF65-F5344CB8AC3E}">
        <p14:creationId xmlns:p14="http://schemas.microsoft.com/office/powerpoint/2010/main" val="29971274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NAND Gate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28120"/>
            <a:ext cx="8229600" cy="1411723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The NAND (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NOT of AND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) gate accepts two input signals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If both </a:t>
            </a:r>
            <a:r>
              <a:rPr lang="en-US" dirty="0"/>
              <a:t>are</a:t>
            </a:r>
            <a:r>
              <a:rPr lang="en-US" dirty="0">
                <a:ea typeface="ＭＳ Ｐゴシック" charset="0"/>
              </a:rPr>
              <a:t> 1, the output is 0; otherwise,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the output is 1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228600" y="58674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1200">
              <a:latin typeface="Arial" charset="0"/>
              <a:cs typeface="+mn-cs"/>
            </a:endParaRPr>
          </a:p>
        </p:txBody>
      </p:sp>
      <p:pic>
        <p:nvPicPr>
          <p:cNvPr id="317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44" y="3274905"/>
            <a:ext cx="7538656" cy="28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74282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NOR Gate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609600" y="1447800"/>
            <a:ext cx="7848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r>
              <a:rPr lang="en-US" sz="2800" b="0" dirty="0">
                <a:latin typeface="Arial" charset="0"/>
              </a:rPr>
              <a:t>The NOR (</a:t>
            </a:r>
            <a:r>
              <a:rPr lang="ja-JP" altLang="en-US" sz="2800" b="0" dirty="0">
                <a:latin typeface="Arial" charset="0"/>
              </a:rPr>
              <a:t>“</a:t>
            </a:r>
            <a:r>
              <a:rPr lang="en-US" sz="2800" b="0" dirty="0">
                <a:latin typeface="Arial" charset="0"/>
              </a:rPr>
              <a:t>NOT of OR</a:t>
            </a:r>
            <a:r>
              <a:rPr lang="ja-JP" altLang="en-US" sz="2800" b="0" dirty="0">
                <a:latin typeface="Arial" charset="0"/>
              </a:rPr>
              <a:t>”</a:t>
            </a:r>
            <a:r>
              <a:rPr lang="en-US" sz="2800" b="0" dirty="0">
                <a:latin typeface="Arial" charset="0"/>
              </a:rPr>
              <a:t>) gate accepts two inputs</a:t>
            </a:r>
          </a:p>
          <a:p>
            <a:pPr>
              <a:lnSpc>
                <a:spcPct val="140000"/>
              </a:lnSpc>
              <a:defRPr/>
            </a:pPr>
            <a:r>
              <a:rPr lang="en-US" sz="2800" b="0" dirty="0">
                <a:latin typeface="Arial" charset="0"/>
              </a:rPr>
              <a:t>If both are 0, the output is 1; otherwise, </a:t>
            </a:r>
          </a:p>
          <a:p>
            <a:pPr>
              <a:lnSpc>
                <a:spcPct val="70000"/>
              </a:lnSpc>
              <a:defRPr/>
            </a:pPr>
            <a:r>
              <a:rPr lang="en-US" sz="2800" b="0" dirty="0">
                <a:latin typeface="Arial" charset="0"/>
              </a:rPr>
              <a:t>the output 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0" dirty="0">
                <a:latin typeface="Arial" charset="0"/>
              </a:rPr>
              <a:t>0</a:t>
            </a:r>
            <a:endParaRPr lang="en-US" sz="2800" b="0" dirty="0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3379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3212852"/>
            <a:ext cx="73437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48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</a:rPr>
              <a:t>Review of Gate Processing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gate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inverts</a:t>
            </a:r>
            <a:r>
              <a:rPr lang="en-US" dirty="0">
                <a:latin typeface="Arial" charset="0"/>
              </a:rPr>
              <a:t> its single input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</a:rPr>
              <a:t>An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gate produces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 if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both</a:t>
            </a:r>
            <a:r>
              <a:rPr lang="en-US" dirty="0">
                <a:latin typeface="Arial" charset="0"/>
              </a:rPr>
              <a:t> input values are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1</a:t>
            </a: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</a:rPr>
              <a:t>An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OR</a:t>
            </a:r>
            <a:r>
              <a:rPr lang="en-US" dirty="0">
                <a:latin typeface="Arial" charset="0"/>
              </a:rPr>
              <a:t> gate produces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dirty="0">
                <a:latin typeface="Arial" charset="0"/>
              </a:rPr>
              <a:t> if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both</a:t>
            </a:r>
            <a:r>
              <a:rPr lang="en-US" dirty="0">
                <a:latin typeface="Arial" charset="0"/>
              </a:rPr>
              <a:t> input values are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0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</a:rPr>
              <a:t>An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XOR</a:t>
            </a:r>
            <a:r>
              <a:rPr lang="en-US" dirty="0">
                <a:latin typeface="Arial" charset="0"/>
              </a:rPr>
              <a:t> gate produces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0</a:t>
            </a:r>
            <a:r>
              <a:rPr lang="en-US" dirty="0">
                <a:latin typeface="Arial" charset="0"/>
              </a:rPr>
              <a:t> if input values are the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same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648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>
          <a:xfrm>
            <a:off x="979488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6764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Some gates can be generalized to accept three or more input values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A three-input </a:t>
            </a:r>
            <a:r>
              <a:rPr lang="en-US" sz="2400" dirty="0">
                <a:solidFill>
                  <a:srgbClr val="FF6600"/>
                </a:solidFill>
                <a:ea typeface="+mn-ea"/>
                <a:cs typeface="+mn-cs"/>
              </a:rPr>
              <a:t>AND </a:t>
            </a:r>
            <a:r>
              <a:rPr lang="en-US" sz="2400" dirty="0">
                <a:ea typeface="+mn-ea"/>
                <a:cs typeface="+mn-cs"/>
              </a:rPr>
              <a:t>gate, for example, produces an output of </a:t>
            </a:r>
            <a:r>
              <a:rPr lang="en-US" sz="2400" dirty="0">
                <a:solidFill>
                  <a:srgbClr val="FF6600"/>
                </a:solidFill>
                <a:ea typeface="+mn-ea"/>
                <a:cs typeface="+mn-cs"/>
              </a:rPr>
              <a:t>1</a:t>
            </a:r>
            <a:r>
              <a:rPr lang="en-US" sz="2400" dirty="0">
                <a:ea typeface="+mn-ea"/>
                <a:cs typeface="+mn-cs"/>
              </a:rPr>
              <a:t> only if all input values are</a:t>
            </a:r>
            <a:r>
              <a:rPr lang="en-US" sz="2400" dirty="0">
                <a:solidFill>
                  <a:srgbClr val="FF6600"/>
                </a:solidFill>
                <a:ea typeface="+mn-ea"/>
                <a:cs typeface="+mn-cs"/>
              </a:rPr>
              <a:t> 1</a:t>
            </a:r>
          </a:p>
        </p:txBody>
      </p:sp>
      <p:pic>
        <p:nvPicPr>
          <p:cNvPr id="378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3276600"/>
            <a:ext cx="6464300" cy="311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81398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Circuits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>
                <a:solidFill>
                  <a:srgbClr val="FF6600"/>
                </a:solidFill>
                <a:ea typeface="+mn-ea"/>
                <a:cs typeface="+mn-cs"/>
              </a:rPr>
              <a:t>Combinational circuit</a:t>
            </a:r>
            <a:r>
              <a:rPr lang="en-US" sz="2800" dirty="0">
                <a:solidFill>
                  <a:srgbClr val="FF6600"/>
                </a:solidFill>
                <a:ea typeface="+mn-ea"/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The input values explicitly determine the output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>
                <a:solidFill>
                  <a:srgbClr val="FF6600"/>
                </a:solidFill>
                <a:ea typeface="+mn-ea"/>
                <a:cs typeface="+mn-cs"/>
              </a:rPr>
              <a:t>Sequential circuit</a:t>
            </a:r>
            <a:r>
              <a:rPr lang="en-US" sz="2800" dirty="0">
                <a:solidFill>
                  <a:srgbClr val="FF6600"/>
                </a:solidFill>
                <a:ea typeface="+mn-ea"/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The output is a function of the input values and the existing state of the circuit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We describe the circuit operations using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ea typeface="+mn-ea"/>
              </a:rPr>
              <a:t>Boolean expressions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ea typeface="+mn-ea"/>
              </a:rPr>
              <a:t>Logic diagrams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ea typeface="+mn-ea"/>
              </a:rPr>
              <a:t>Truth tables			</a:t>
            </a:r>
            <a:endParaRPr lang="en-US" dirty="0">
              <a:ea typeface="+mn-ea"/>
            </a:endParaRP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5257800" y="5715000"/>
            <a:ext cx="2514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r>
              <a:rPr lang="en-US" sz="1800" b="0" i="1">
                <a:latin typeface="Arial" charset="0"/>
                <a:cs typeface="+mn-cs"/>
              </a:rPr>
              <a:t>Are you surprised?</a:t>
            </a:r>
          </a:p>
        </p:txBody>
      </p:sp>
    </p:spTree>
    <p:extLst>
      <p:ext uri="{BB962C8B-B14F-4D97-AF65-F5344CB8AC3E}">
        <p14:creationId xmlns:p14="http://schemas.microsoft.com/office/powerpoint/2010/main" val="262074583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Combinational Circuits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r>
              <a:rPr lang="en-US" sz="2800" dirty="0">
                <a:ea typeface="+mn-ea"/>
                <a:cs typeface="+mn-cs"/>
              </a:rPr>
              <a:t>Gates are combined into circuits by using the output of one gate as the input for another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600200" y="64008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3319463"/>
            <a:ext cx="22860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pitchFamily="34" charset="-128"/>
                <a:cs typeface="+mn-cs"/>
              </a:rPr>
              <a:t>This same circuit using a Boolean expression is AB + AC</a:t>
            </a:r>
          </a:p>
        </p:txBody>
      </p:sp>
      <p:pic>
        <p:nvPicPr>
          <p:cNvPr id="4199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40671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61736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Combinational Circuits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48200"/>
            <a:ext cx="8229600" cy="1600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Three inputs require eight rows to describe all possible input combinations</a:t>
            </a:r>
          </a:p>
        </p:txBody>
      </p:sp>
      <p:pic>
        <p:nvPicPr>
          <p:cNvPr id="440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19200"/>
            <a:ext cx="52578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3789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Combinational Circuits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219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Consider the following Boolean expression </a:t>
            </a:r>
            <a:r>
              <a:rPr lang="en-US" sz="2400" dirty="0">
                <a:latin typeface="Times New Roman" charset="0"/>
                <a:ea typeface="+mn-ea"/>
                <a:cs typeface="+mn-cs"/>
              </a:rPr>
              <a:t>A(B + C)</a:t>
            </a:r>
            <a:endParaRPr lang="en-US" sz="2100" dirty="0">
              <a:ea typeface="+mn-ea"/>
              <a:cs typeface="+mn-cs"/>
            </a:endParaRPr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457200" y="51054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763" indent="-4763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2800" b="0" i="1" dirty="0">
                <a:latin typeface="Arial" charset="0"/>
                <a:cs typeface="+mn-cs"/>
              </a:rPr>
              <a:t>Does this truth table look familiar? </a:t>
            </a:r>
          </a:p>
          <a:p>
            <a:pPr marL="4763" indent="-4763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2800" b="0" i="1" dirty="0">
                <a:latin typeface="Arial" charset="0"/>
                <a:cs typeface="+mn-cs"/>
              </a:rPr>
              <a:t>Compare it with previous table</a:t>
            </a:r>
          </a:p>
        </p:txBody>
      </p:sp>
      <p:pic>
        <p:nvPicPr>
          <p:cNvPr id="460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67038"/>
            <a:ext cx="3890963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2349500"/>
            <a:ext cx="409098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7736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Combinational Circuits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>
                <a:solidFill>
                  <a:srgbClr val="FF6600"/>
                </a:solidFill>
                <a:ea typeface="+mn-ea"/>
                <a:cs typeface="+mn-cs"/>
              </a:rPr>
              <a:t>Circuit equivalence</a:t>
            </a:r>
            <a:endParaRPr lang="en-US" sz="2800" dirty="0">
              <a:solidFill>
                <a:srgbClr val="FF66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Two circuits that produce the same output for identical input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>
                <a:solidFill>
                  <a:srgbClr val="FF6600"/>
                </a:solidFill>
                <a:ea typeface="+mn-ea"/>
                <a:cs typeface="+mn-cs"/>
              </a:rPr>
              <a:t>Boolean algebra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Allows us to apply provable mathematical principles to help design circuits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A(B + C) = AB + BC (distributive law) so circuits must be equivalent</a:t>
            </a:r>
          </a:p>
        </p:txBody>
      </p:sp>
    </p:spTree>
    <p:extLst>
      <p:ext uri="{BB962C8B-B14F-4D97-AF65-F5344CB8AC3E}">
        <p14:creationId xmlns:p14="http://schemas.microsoft.com/office/powerpoint/2010/main" val="10048101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799" y="1371600"/>
            <a:ext cx="7664099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CSI Chapter 4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19400"/>
            <a:ext cx="3124200" cy="8382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sz="4400" dirty="0">
                <a:ea typeface="+mn-ea"/>
                <a:cs typeface="+mn-cs"/>
              </a:rPr>
              <a:t>Gates and Circuits</a:t>
            </a:r>
            <a:endParaRPr lang="en-US" sz="4400" b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34598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title"/>
          </p:nvPr>
        </p:nvSpPr>
        <p:spPr>
          <a:xfrm>
            <a:off x="884238" y="3810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Properties of Boolean Algebra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28600" y="48006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pic>
        <p:nvPicPr>
          <p:cNvPr id="501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952625"/>
            <a:ext cx="8407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47964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8486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>
                <a:latin typeface="Arial" charset="0"/>
                <a:cs typeface="+mj-cs"/>
              </a:rPr>
              <a:t>Circuit Construction Algorithm</a:t>
            </a:r>
            <a:br>
              <a:rPr lang="en-US" sz="3600" dirty="0">
                <a:latin typeface="Arial" charset="0"/>
                <a:cs typeface="+mj-cs"/>
              </a:rPr>
            </a:br>
            <a:r>
              <a:rPr lang="en-US" sz="3600" dirty="0">
                <a:latin typeface="Arial" charset="0"/>
                <a:cs typeface="+mj-cs"/>
              </a:rPr>
              <a:t>(Sum-of-Products Algorithm)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Arial" charset="0"/>
                <a:cs typeface="+mn-cs"/>
              </a:rPr>
              <a:t>How do we create a circuit given a description of the circuit</a:t>
            </a:r>
            <a:r>
              <a:rPr lang="ja-JP" altLang="en-US" sz="2800" b="1" dirty="0">
                <a:solidFill>
                  <a:srgbClr val="333399"/>
                </a:solidFill>
                <a:latin typeface="Arial" charset="0"/>
                <a:cs typeface="+mn-cs"/>
              </a:rPr>
              <a:t>’</a:t>
            </a:r>
            <a:r>
              <a:rPr lang="en-US" sz="2800" b="1" dirty="0">
                <a:solidFill>
                  <a:srgbClr val="333399"/>
                </a:solidFill>
                <a:latin typeface="Arial" charset="0"/>
                <a:cs typeface="+mn-cs"/>
              </a:rPr>
              <a:t>s desired behavior?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latin typeface="Arial" charset="0"/>
                <a:cs typeface="+mn-cs"/>
              </a:rPr>
              <a:t>Step 1: Truth table construction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Create a column for each input and a column for the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Fill in all combinations of inputs on a separate line of the table (there will be 2</a:t>
            </a:r>
            <a:r>
              <a:rPr lang="en-US" sz="2400" baseline="30000" dirty="0">
                <a:latin typeface="Arial" charset="0"/>
              </a:rPr>
              <a:t>n</a:t>
            </a:r>
            <a:r>
              <a:rPr lang="en-US" sz="2400" dirty="0">
                <a:latin typeface="Arial" charset="0"/>
              </a:rPr>
              <a:t>, where n is the number of inputs)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Fill in the output for each combination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953000"/>
            <a:ext cx="7848600" cy="12001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Example:  create an equality circuit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dirty="0"/>
              <a:t>Test 2 unsigned binary numbers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dirty="0"/>
              <a:t>Produce 1 if 2 numbers are equal, otherwise 0</a:t>
            </a:r>
          </a:p>
        </p:txBody>
      </p:sp>
    </p:spTree>
    <p:extLst>
      <p:ext uri="{BB962C8B-B14F-4D97-AF65-F5344CB8AC3E}">
        <p14:creationId xmlns:p14="http://schemas.microsoft.com/office/powerpoint/2010/main" val="14373280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Arial" charset="0"/>
              </a:rPr>
              <a:t>Sum-of-Products Algorithm (cont’d)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371600"/>
            <a:ext cx="8686800" cy="4572000"/>
          </a:xfrm>
          <a:prstGeom prst="rect">
            <a:avLst/>
          </a:prstGeom>
        </p:spPr>
        <p:txBody>
          <a:bodyPr/>
          <a:lstStyle>
            <a:lvl1pPr marL="4763" indent="-4763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10000"/>
              </a:spcBef>
              <a:spcAft>
                <a:spcPct val="500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</a:rPr>
              <a:t>Step 2: Sub-expression construction (AND and NOT)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0" dirty="0">
                <a:latin typeface="Arial" charset="0"/>
                <a:cs typeface="+mn-cs"/>
              </a:rPr>
              <a:t>Final all of the combinations in the table that have a </a:t>
            </a:r>
            <a:r>
              <a:rPr lang="en-US" sz="2400" dirty="0">
                <a:latin typeface="Arial" charset="0"/>
                <a:cs typeface="+mn-cs"/>
              </a:rPr>
              <a:t>true</a:t>
            </a:r>
            <a:r>
              <a:rPr lang="en-US" sz="2400" b="0" dirty="0">
                <a:latin typeface="Arial" charset="0"/>
                <a:cs typeface="+mn-cs"/>
              </a:rPr>
              <a:t> output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0" dirty="0">
                <a:latin typeface="Arial" charset="0"/>
                <a:cs typeface="+mn-cs"/>
              </a:rPr>
              <a:t>For each, write a sub-expression </a:t>
            </a:r>
            <a:r>
              <a:rPr lang="en-US" sz="2400" dirty="0" err="1">
                <a:latin typeface="Arial" charset="0"/>
                <a:cs typeface="+mn-cs"/>
              </a:rPr>
              <a:t>and</a:t>
            </a:r>
            <a:r>
              <a:rPr lang="en-US" sz="2400" b="0" dirty="0" err="1">
                <a:latin typeface="Arial" charset="0"/>
                <a:cs typeface="+mn-cs"/>
              </a:rPr>
              <a:t>ing</a:t>
            </a:r>
            <a:r>
              <a:rPr lang="en-US" sz="2400" b="0" dirty="0">
                <a:latin typeface="Arial" charset="0"/>
                <a:cs typeface="+mn-cs"/>
              </a:rPr>
              <a:t> together each column; for inputs that must be </a:t>
            </a:r>
            <a:r>
              <a:rPr lang="en-US" sz="2400" dirty="0">
                <a:latin typeface="Arial" charset="0"/>
                <a:cs typeface="+mn-cs"/>
              </a:rPr>
              <a:t>false</a:t>
            </a:r>
            <a:r>
              <a:rPr lang="en-US" sz="2400" b="0" dirty="0">
                <a:latin typeface="Arial" charset="0"/>
                <a:cs typeface="+mn-cs"/>
              </a:rPr>
              <a:t>, use </a:t>
            </a:r>
            <a:r>
              <a:rPr lang="en-US" sz="2400" dirty="0">
                <a:latin typeface="Arial" charset="0"/>
                <a:cs typeface="+mn-cs"/>
              </a:rPr>
              <a:t>not</a:t>
            </a:r>
            <a:r>
              <a:rPr lang="en-US" sz="2400" b="0" dirty="0">
                <a:latin typeface="Arial" charset="0"/>
                <a:cs typeface="+mn-cs"/>
              </a:rPr>
              <a:t>.</a:t>
            </a:r>
          </a:p>
          <a:p>
            <a:pPr marL="457200" lvl="1" indent="0">
              <a:lnSpc>
                <a:spcPct val="90000"/>
              </a:lnSpc>
              <a:buFontTx/>
              <a:buNone/>
              <a:defRPr/>
            </a:pPr>
            <a:endParaRPr lang="en-US" sz="2400" dirty="0">
              <a:latin typeface="Arial" charset="0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3962400"/>
          <a:ext cx="4724400" cy="18542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175" name="Rectangle 5"/>
          <p:cNvSpPr>
            <a:spLocks noChangeArrowheads="1"/>
          </p:cNvSpPr>
          <p:nvPr/>
        </p:nvSpPr>
        <p:spPr bwMode="auto">
          <a:xfrm>
            <a:off x="6553200" y="4267200"/>
            <a:ext cx="51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Wingdings" charset="0"/>
                <a:cs typeface="Wingdings" charset="0"/>
              </a:rPr>
              <a:t></a:t>
            </a:r>
            <a:endParaRPr lang="en-US"/>
          </a:p>
        </p:txBody>
      </p:sp>
      <p:sp>
        <p:nvSpPr>
          <p:cNvPr id="49176" name="Rectangle 7"/>
          <p:cNvSpPr>
            <a:spLocks noChangeArrowheads="1"/>
          </p:cNvSpPr>
          <p:nvPr/>
        </p:nvSpPr>
        <p:spPr bwMode="auto">
          <a:xfrm>
            <a:off x="6553200" y="5410200"/>
            <a:ext cx="51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Wingdings" charset="0"/>
                <a:cs typeface="Wingdings" charset="0"/>
              </a:rPr>
              <a:t>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2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Arial" charset="0"/>
              </a:rPr>
              <a:t>Sum-of-Products Algorithm (cont’d)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50179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86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763" indent="-47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2800">
                <a:latin typeface="Arial" charset="0"/>
              </a:rPr>
              <a:t>Step 3: Subexpression construction (OR)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spcAft>
                <a:spcPct val="5000"/>
              </a:spcAft>
              <a:buClr>
                <a:schemeClr val="tx1"/>
              </a:buClr>
              <a:buFontTx/>
              <a:buChar char="–"/>
            </a:pPr>
            <a:r>
              <a:rPr lang="en-US" b="0">
                <a:latin typeface="Arial" charset="0"/>
              </a:rPr>
              <a:t>All of the sub-expressions created in Step 2 are </a:t>
            </a:r>
            <a:r>
              <a:rPr lang="en-US">
                <a:latin typeface="Arial" charset="0"/>
              </a:rPr>
              <a:t>or</a:t>
            </a:r>
            <a:r>
              <a:rPr lang="en-US" b="0">
                <a:latin typeface="Arial" charset="0"/>
              </a:rPr>
              <a:t>’d together.</a:t>
            </a:r>
          </a:p>
        </p:txBody>
      </p:sp>
    </p:spTree>
    <p:extLst>
      <p:ext uri="{BB962C8B-B14F-4D97-AF65-F5344CB8AC3E}">
        <p14:creationId xmlns:p14="http://schemas.microsoft.com/office/powerpoint/2010/main" val="2524444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Arial" charset="0"/>
              </a:rPr>
              <a:t>Sum-of-Products Algorithm (cont’d)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51203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86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763" indent="-47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2800">
                <a:latin typeface="Arial" charset="0"/>
              </a:rPr>
              <a:t>Step 4: Produce the circuit diagram.</a:t>
            </a:r>
          </a:p>
        </p:txBody>
      </p:sp>
    </p:spTree>
    <p:extLst>
      <p:ext uri="{BB962C8B-B14F-4D97-AF65-F5344CB8AC3E}">
        <p14:creationId xmlns:p14="http://schemas.microsoft.com/office/powerpoint/2010/main" val="3955850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Arial" charset="0"/>
              </a:rPr>
              <a:t>Sum-of-Products Algorithm (cont’d)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52227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800">
                <a:latin typeface="Arial" charset="0"/>
              </a:rPr>
              <a:t>Try this: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133600"/>
          <a:ext cx="3733800" cy="37338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05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333399"/>
                          </a:solidFill>
                        </a:rPr>
                        <a:t>Output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988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latin typeface="Arial" charset="0"/>
              </a:rPr>
              <a:t>Sum-of-Products Algorithm (cont’d)</a:t>
            </a:r>
            <a:br>
              <a:rPr lang="en-US" sz="3600">
                <a:latin typeface="Arial" charset="0"/>
              </a:rPr>
            </a:br>
            <a:endParaRPr lang="en-US" sz="3600">
              <a:latin typeface="Arial" charset="0"/>
            </a:endParaRPr>
          </a:p>
        </p:txBody>
      </p:sp>
      <p:sp>
        <p:nvSpPr>
          <p:cNvPr id="53251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800">
                <a:latin typeface="Arial" charset="0"/>
              </a:rPr>
              <a:t>Show the equivalent Boolean expression: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sz="2800">
                <a:latin typeface="Arial" charset="0"/>
              </a:rPr>
              <a:t>And circuit:</a:t>
            </a:r>
          </a:p>
        </p:txBody>
      </p:sp>
    </p:spTree>
    <p:extLst>
      <p:ext uri="{BB962C8B-B14F-4D97-AF65-F5344CB8AC3E}">
        <p14:creationId xmlns:p14="http://schemas.microsoft.com/office/powerpoint/2010/main" val="391482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Computers and Electricity</a:t>
            </a: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rgbClr val="FF6600"/>
                </a:solidFill>
                <a:ea typeface="+mn-ea"/>
                <a:cs typeface="+mn-cs"/>
              </a:rPr>
              <a:t>Gate</a:t>
            </a:r>
            <a:r>
              <a:rPr lang="en-US" dirty="0">
                <a:solidFill>
                  <a:srgbClr val="FF6600"/>
                </a:solidFill>
                <a:ea typeface="+mn-ea"/>
                <a:cs typeface="+mn-c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A device that performs a basic operation on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electrical signals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rgbClr val="FF6600"/>
                </a:solidFill>
                <a:ea typeface="+mn-ea"/>
                <a:cs typeface="+mn-cs"/>
              </a:rPr>
              <a:t>Circuits</a:t>
            </a:r>
            <a:r>
              <a:rPr lang="en-US" dirty="0">
                <a:solidFill>
                  <a:srgbClr val="FF6600"/>
                </a:solidFill>
                <a:ea typeface="+mn-ea"/>
                <a:cs typeface="+mn-cs"/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Gates combined to perform more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ea typeface="+mn-ea"/>
                <a:cs typeface="+mn-cs"/>
              </a:rPr>
              <a:t>complicated tasks</a:t>
            </a:r>
          </a:p>
        </p:txBody>
      </p:sp>
    </p:spTree>
    <p:extLst>
      <p:ext uri="{BB962C8B-B14F-4D97-AF65-F5344CB8AC3E}">
        <p14:creationId xmlns:p14="http://schemas.microsoft.com/office/powerpoint/2010/main" val="42041366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Computers and Electricity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724400"/>
          </a:xfrm>
        </p:spPr>
        <p:txBody>
          <a:bodyPr>
            <a:normAutofit lnSpcReduction="10000"/>
          </a:bodyPr>
          <a:lstStyle/>
          <a:p>
            <a:pPr marL="55563" indent="-55563" eaLnBrk="1" hangingPunct="1">
              <a:buFontTx/>
              <a:buNone/>
              <a:defRPr/>
            </a:pPr>
            <a:r>
              <a:rPr lang="en-US" sz="2800" i="1" dirty="0">
                <a:ea typeface="+mn-ea"/>
                <a:cs typeface="+mn-cs"/>
              </a:rPr>
              <a:t>How do we describe the behavior of gates and circuits?</a:t>
            </a:r>
            <a:endParaRPr lang="en-US" sz="2800" dirty="0">
              <a:ea typeface="+mn-ea"/>
              <a:cs typeface="+mn-cs"/>
            </a:endParaRPr>
          </a:p>
          <a:p>
            <a:pPr marL="55563" indent="-55563" eaLnBrk="1" hangingPunct="1">
              <a:buFontTx/>
              <a:buNone/>
              <a:defRPr/>
            </a:pPr>
            <a:r>
              <a:rPr lang="en-US" sz="2800" dirty="0">
                <a:solidFill>
                  <a:srgbClr val="FF6600"/>
                </a:solidFill>
                <a:ea typeface="+mn-ea"/>
                <a:cs typeface="+mn-cs"/>
              </a:rPr>
              <a:t>Boolean expressions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Uses Boolean algebra, a mathematical notation for expressing two-valued logic</a:t>
            </a:r>
            <a:r>
              <a:rPr lang="en-US" sz="2800" dirty="0">
                <a:ea typeface="+mn-ea"/>
                <a:cs typeface="+mn-cs"/>
              </a:rPr>
              <a:t> 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800" dirty="0">
                <a:solidFill>
                  <a:srgbClr val="FF6600"/>
                </a:solidFill>
                <a:ea typeface="+mn-ea"/>
                <a:cs typeface="+mn-cs"/>
              </a:rPr>
              <a:t>Logic diagrams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A graphical representation of a circuit; each gate has its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own symbol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800" dirty="0">
                <a:solidFill>
                  <a:srgbClr val="FF6600"/>
                </a:solidFill>
                <a:ea typeface="+mn-ea"/>
                <a:cs typeface="+mn-cs"/>
              </a:rPr>
              <a:t>Truth tables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A table showing all possible input values and the associated</a:t>
            </a:r>
          </a:p>
          <a:p>
            <a:pPr marL="55563" indent="-55563" eaLnBrk="1" hangingPunct="1"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output values</a:t>
            </a: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4101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Gates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Six types of gates</a:t>
            </a:r>
            <a:endParaRPr lang="en-US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2400" dirty="0">
                <a:solidFill>
                  <a:srgbClr val="FF6600"/>
                </a:solidFill>
                <a:ea typeface="+mn-ea"/>
              </a:rPr>
              <a:t>NOT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FF6600"/>
                </a:solidFill>
                <a:ea typeface="+mn-ea"/>
              </a:rPr>
              <a:t>AND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FF6600"/>
                </a:solidFill>
                <a:ea typeface="+mn-ea"/>
              </a:rPr>
              <a:t>OR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FF6600"/>
                </a:solidFill>
                <a:ea typeface="+mn-ea"/>
              </a:rPr>
              <a:t>XOR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FF6600"/>
                </a:solidFill>
                <a:ea typeface="+mn-ea"/>
              </a:rPr>
              <a:t>NAND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FF6600"/>
                </a:solidFill>
                <a:ea typeface="+mn-ea"/>
              </a:rPr>
              <a:t>NOR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Typically, logic diagrams are black and white with gates distinguished only by their shape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We use </a:t>
            </a:r>
            <a:r>
              <a:rPr lang="en-US" sz="2800" dirty="0">
                <a:solidFill>
                  <a:srgbClr val="9966FF"/>
                </a:solidFill>
                <a:ea typeface="+mn-ea"/>
                <a:cs typeface="+mn-cs"/>
              </a:rPr>
              <a:t>c</a:t>
            </a:r>
            <a:r>
              <a:rPr lang="en-US" sz="2800" dirty="0">
                <a:solidFill>
                  <a:srgbClr val="0099CC"/>
                </a:solidFill>
                <a:ea typeface="+mn-ea"/>
                <a:cs typeface="+mn-cs"/>
              </a:rPr>
              <a:t>o</a:t>
            </a:r>
            <a:r>
              <a:rPr lang="en-US" sz="2800" dirty="0">
                <a:solidFill>
                  <a:srgbClr val="CF433F"/>
                </a:solidFill>
                <a:ea typeface="+mn-ea"/>
                <a:cs typeface="+mn-cs"/>
              </a:rPr>
              <a:t>l</a:t>
            </a:r>
            <a:r>
              <a:rPr lang="en-US" sz="2800" dirty="0">
                <a:solidFill>
                  <a:srgbClr val="33CCCC"/>
                </a:solidFill>
                <a:ea typeface="+mn-ea"/>
                <a:cs typeface="+mn-cs"/>
              </a:rPr>
              <a:t>o</a:t>
            </a:r>
            <a:r>
              <a:rPr lang="en-US" sz="2800" dirty="0">
                <a:solidFill>
                  <a:srgbClr val="CC6633"/>
                </a:solidFill>
                <a:ea typeface="+mn-ea"/>
                <a:cs typeface="+mn-cs"/>
              </a:rPr>
              <a:t>r</a:t>
            </a:r>
            <a:r>
              <a:rPr lang="en-US" sz="2800" dirty="0">
                <a:ea typeface="+mn-ea"/>
                <a:cs typeface="+mn-cs"/>
              </a:rPr>
              <a:t> for clarity (and fun)</a:t>
            </a:r>
          </a:p>
        </p:txBody>
      </p:sp>
    </p:spTree>
    <p:extLst>
      <p:ext uri="{BB962C8B-B14F-4D97-AF65-F5344CB8AC3E}">
        <p14:creationId xmlns:p14="http://schemas.microsoft.com/office/powerpoint/2010/main" val="8051743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16764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  <a:defRPr/>
            </a:pPr>
            <a:r>
              <a:rPr lang="en-US" sz="2800" dirty="0">
                <a:ea typeface="+mn-ea"/>
                <a:cs typeface="+mn-cs"/>
              </a:rPr>
              <a:t>A NOT gate accepts one input signal (0 or 1) and returns the complementary (opposite) signal as output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3657600"/>
            <a:ext cx="67532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7424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133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>
                <a:ea typeface="+mn-ea"/>
                <a:cs typeface="+mn-cs"/>
              </a:rPr>
              <a:t>An AND gate accepts two input signals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ea typeface="+mn-ea"/>
                <a:cs typeface="+mn-cs"/>
              </a:rPr>
              <a:t>If both are 1, the output is 1; otherwise, </a:t>
            </a:r>
          </a:p>
          <a:p>
            <a:pPr eaLnBrk="1" hangingPunct="1">
              <a:lnSpc>
                <a:spcPct val="50000"/>
              </a:lnSpc>
              <a:buFontTx/>
              <a:buNone/>
              <a:defRPr/>
            </a:pPr>
            <a:r>
              <a:rPr lang="en-US" sz="2800">
                <a:ea typeface="+mn-ea"/>
                <a:cs typeface="+mn-cs"/>
              </a:rPr>
              <a:t>the output is 0</a:t>
            </a:r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3408363"/>
            <a:ext cx="74390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243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220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An OR gate accepts two input signals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If both are 0, the output is 0; otherwise,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>
                <a:ea typeface="+mn-ea"/>
                <a:cs typeface="+mn-cs"/>
              </a:rPr>
              <a:t>the output is 1</a:t>
            </a:r>
          </a:p>
        </p:txBody>
      </p:sp>
      <p:pic>
        <p:nvPicPr>
          <p:cNvPr id="2560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3200400"/>
            <a:ext cx="74104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3155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XOR Gate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381000" y="16002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r>
              <a:rPr lang="en-US" sz="2800" b="0" dirty="0">
                <a:latin typeface="Arial" charset="0"/>
                <a:cs typeface="+mn-cs"/>
              </a:rPr>
              <a:t>An XOR gate accepts two input signals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0" dirty="0">
                <a:latin typeface="Arial" charset="0"/>
                <a:cs typeface="+mn-cs"/>
              </a:rPr>
              <a:t>If both are the same, the output is 0; otherwise,</a:t>
            </a:r>
          </a:p>
          <a:p>
            <a:pPr>
              <a:defRPr/>
            </a:pPr>
            <a:r>
              <a:rPr lang="en-US" sz="2800" b="0" dirty="0">
                <a:latin typeface="Arial" charset="0"/>
                <a:cs typeface="+mn-cs"/>
              </a:rPr>
              <a:t>the output is 1</a:t>
            </a:r>
          </a:p>
          <a:p>
            <a:pPr>
              <a:defRPr/>
            </a:pPr>
            <a:endParaRPr lang="en-US" sz="2800" b="0" dirty="0">
              <a:latin typeface="Arial" charset="0"/>
              <a:cs typeface="+mn-cs"/>
            </a:endParaRPr>
          </a:p>
          <a:p>
            <a:pPr>
              <a:defRPr/>
            </a:pPr>
            <a:endParaRPr lang="en-US" b="0" dirty="0">
              <a:latin typeface="Arial" charset="0"/>
              <a:cs typeface="+mn-cs"/>
            </a:endParaRPr>
          </a:p>
        </p:txBody>
      </p:sp>
      <p:pic>
        <p:nvPicPr>
          <p:cNvPr id="2765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3505200"/>
            <a:ext cx="74199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45141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433</TotalTime>
  <Words>829</Words>
  <Application>Microsoft Macintosh PowerPoint</Application>
  <PresentationFormat>On-screen Show (4:3)</PresentationFormat>
  <Paragraphs>194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Mangal</vt:lpstr>
      <vt:lpstr>Times</vt:lpstr>
      <vt:lpstr>Times New Roman</vt:lpstr>
      <vt:lpstr>Wingdings</vt:lpstr>
      <vt:lpstr>Clarity</vt:lpstr>
      <vt:lpstr>Agenda – 2/12/18</vt:lpstr>
      <vt:lpstr>CSI Chapter 4</vt:lpstr>
      <vt:lpstr>Computers and Electricity</vt:lpstr>
      <vt:lpstr>Computers and Electricity</vt:lpstr>
      <vt:lpstr>Gates</vt:lpstr>
      <vt:lpstr>NOT Gate</vt:lpstr>
      <vt:lpstr>AND Gate</vt:lpstr>
      <vt:lpstr>OR Gate</vt:lpstr>
      <vt:lpstr>XOR Gate</vt:lpstr>
      <vt:lpstr>XOR Gate</vt:lpstr>
      <vt:lpstr>NAND Gate</vt:lpstr>
      <vt:lpstr>NOR Gate</vt:lpstr>
      <vt:lpstr>Review of Gate Processing</vt:lpstr>
      <vt:lpstr>Gates with More Inputs</vt:lpstr>
      <vt:lpstr>Circuits</vt:lpstr>
      <vt:lpstr>Combinational Circuits</vt:lpstr>
      <vt:lpstr>Combinational Circuits</vt:lpstr>
      <vt:lpstr>Combinational Circuits</vt:lpstr>
      <vt:lpstr>Combinational Circuits</vt:lpstr>
      <vt:lpstr>Properties of Boolean Algebra</vt:lpstr>
      <vt:lpstr>Circuit Construction Algorithm (Sum-of-Products Algorithm)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Siena College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28</cp:revision>
  <cp:lastPrinted>2018-02-09T20:59:59Z</cp:lastPrinted>
  <dcterms:created xsi:type="dcterms:W3CDTF">2015-09-22T15:33:46Z</dcterms:created>
  <dcterms:modified xsi:type="dcterms:W3CDTF">2018-02-09T21:00:12Z</dcterms:modified>
</cp:coreProperties>
</file>