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8" r:id="rId1"/>
  </p:sldMasterIdLst>
  <p:notesMasterIdLst>
    <p:notesMasterId r:id="rId28"/>
  </p:notesMasterIdLst>
  <p:handoutMasterIdLst>
    <p:handoutMasterId r:id="rId29"/>
  </p:handoutMasterIdLst>
  <p:sldIdLst>
    <p:sldId id="300" r:id="rId2"/>
    <p:sldId id="338" r:id="rId3"/>
    <p:sldId id="339" r:id="rId4"/>
    <p:sldId id="340" r:id="rId5"/>
    <p:sldId id="341" r:id="rId6"/>
    <p:sldId id="342" r:id="rId7"/>
    <p:sldId id="343" r:id="rId8"/>
    <p:sldId id="344" r:id="rId9"/>
    <p:sldId id="345" r:id="rId10"/>
    <p:sldId id="346" r:id="rId11"/>
    <p:sldId id="347" r:id="rId12"/>
    <p:sldId id="348" r:id="rId13"/>
    <p:sldId id="349" r:id="rId14"/>
    <p:sldId id="350" r:id="rId15"/>
    <p:sldId id="351" r:id="rId16"/>
    <p:sldId id="352" r:id="rId17"/>
    <p:sldId id="353" r:id="rId18"/>
    <p:sldId id="354" r:id="rId19"/>
    <p:sldId id="355" r:id="rId20"/>
    <p:sldId id="356" r:id="rId21"/>
    <p:sldId id="357" r:id="rId22"/>
    <p:sldId id="358" r:id="rId23"/>
    <p:sldId id="359" r:id="rId24"/>
    <p:sldId id="360" r:id="rId25"/>
    <p:sldId id="361" r:id="rId26"/>
    <p:sldId id="362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91"/>
    <p:restoredTop sz="94601"/>
  </p:normalViewPr>
  <p:slideViewPr>
    <p:cSldViewPr snapToGrid="0" snapToObjects="1">
      <p:cViewPr varScale="1">
        <p:scale>
          <a:sx n="132" d="100"/>
          <a:sy n="132" d="100"/>
        </p:scale>
        <p:origin x="160" y="3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CD1A43-C115-BD4A-ACEA-D75F98519175}" type="datetimeFigureOut">
              <a:rPr lang="en-US" smtClean="0"/>
              <a:t>2/9/18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4668E2-5291-EF4E-A7AD-ED702B60A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3965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48CD26-1C22-7642-8B11-D28C92B70483}" type="datetimeFigureOut">
              <a:rPr lang="en-US" smtClean="0"/>
              <a:t>2/9/18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C1F116-A58F-1147-AFA3-C0A66AF87C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1089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fld id="{ABAD3A61-2F53-A740-8E3C-5BE3C0B80A34}" type="slidenum">
              <a:rPr lang="en-US" smtClean="0">
                <a:latin typeface="Times" charset="0"/>
              </a:rPr>
              <a:pPr>
                <a:defRPr/>
              </a:pPr>
              <a:t>2</a:t>
            </a:fld>
            <a:endParaRPr lang="en-US">
              <a:latin typeface="Times" charset="0"/>
            </a:endParaRPr>
          </a:p>
        </p:txBody>
      </p:sp>
      <p:sp>
        <p:nvSpPr>
          <p:cNvPr id="199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fld id="{0A803F8A-38D2-AA40-9963-F4296DF40CD3}" type="slidenum">
              <a:rPr lang="en-US" smtClean="0">
                <a:latin typeface="Times" charset="0"/>
              </a:rPr>
              <a:pPr>
                <a:defRPr/>
              </a:pPr>
              <a:t>11</a:t>
            </a:fld>
            <a:endParaRPr lang="en-US">
              <a:latin typeface="Times" charset="0"/>
            </a:endParaRPr>
          </a:p>
        </p:txBody>
      </p:sp>
      <p:sp>
        <p:nvSpPr>
          <p:cNvPr id="210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fld id="{6853CBC3-B617-5149-A050-47F981A29125}" type="slidenum">
              <a:rPr lang="en-US" smtClean="0">
                <a:latin typeface="Times" charset="0"/>
              </a:rPr>
              <a:pPr>
                <a:defRPr/>
              </a:pPr>
              <a:t>12</a:t>
            </a:fld>
            <a:endParaRPr lang="en-US">
              <a:latin typeface="Times" charset="0"/>
            </a:endParaRPr>
          </a:p>
        </p:txBody>
      </p:sp>
      <p:sp>
        <p:nvSpPr>
          <p:cNvPr id="211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274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30171" indent="-280835" defTabSz="914274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23340" indent="-224668" defTabSz="914274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572677" indent="-224668" defTabSz="914274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22013" indent="-224668" defTabSz="914274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471349" indent="-224668" defTabSz="914274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20685" indent="-224668" defTabSz="914274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370021" indent="-224668" defTabSz="914274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19357" indent="-224668" defTabSz="914274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A6F15E47-7A30-BE4D-B0BA-A549DA6A0450}" type="slidenum">
              <a:rPr lang="en-US" sz="1200" smtClean="0">
                <a:latin typeface="Times" charset="0"/>
              </a:rPr>
              <a:pPr eaLnBrk="1" hangingPunct="1">
                <a:defRPr/>
              </a:pPr>
              <a:t>13</a:t>
            </a:fld>
            <a:endParaRPr lang="en-US" sz="1200">
              <a:latin typeface="Times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fld id="{E4FC3557-6490-5A47-9310-FCC2C43D1FFA}" type="slidenum">
              <a:rPr lang="en-US" smtClean="0">
                <a:latin typeface="Times" charset="0"/>
              </a:rPr>
              <a:pPr>
                <a:defRPr/>
              </a:pPr>
              <a:t>14</a:t>
            </a:fld>
            <a:endParaRPr lang="en-US">
              <a:latin typeface="Times" charset="0"/>
            </a:endParaRPr>
          </a:p>
        </p:txBody>
      </p:sp>
      <p:sp>
        <p:nvSpPr>
          <p:cNvPr id="214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fld id="{4CFC82A7-1C2C-2F4D-83F5-3C59FFFF66DF}" type="slidenum">
              <a:rPr lang="en-US" smtClean="0">
                <a:latin typeface="Times" charset="0"/>
              </a:rPr>
              <a:pPr>
                <a:defRPr/>
              </a:pPr>
              <a:t>15</a:t>
            </a:fld>
            <a:endParaRPr lang="en-US">
              <a:latin typeface="Times" charset="0"/>
            </a:endParaRPr>
          </a:p>
        </p:txBody>
      </p:sp>
      <p:sp>
        <p:nvSpPr>
          <p:cNvPr id="218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fld id="{B11D4104-D15F-E147-816D-DDBFB0E6EDA6}" type="slidenum">
              <a:rPr lang="en-US" smtClean="0">
                <a:latin typeface="Times" charset="0"/>
              </a:rPr>
              <a:pPr>
                <a:defRPr/>
              </a:pPr>
              <a:t>16</a:t>
            </a:fld>
            <a:endParaRPr lang="en-US">
              <a:latin typeface="Times" charset="0"/>
            </a:endParaRPr>
          </a:p>
        </p:txBody>
      </p:sp>
      <p:sp>
        <p:nvSpPr>
          <p:cNvPr id="219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fld id="{4079EA94-5211-7A4A-972E-7F3053107099}" type="slidenum">
              <a:rPr lang="en-US" smtClean="0">
                <a:latin typeface="Times" charset="0"/>
              </a:rPr>
              <a:pPr>
                <a:defRPr/>
              </a:pPr>
              <a:t>17</a:t>
            </a:fld>
            <a:endParaRPr lang="en-US">
              <a:latin typeface="Times" charset="0"/>
            </a:endParaRPr>
          </a:p>
        </p:txBody>
      </p:sp>
      <p:sp>
        <p:nvSpPr>
          <p:cNvPr id="220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fld id="{93A5740F-102A-1F44-84D5-97C978C2FF41}" type="slidenum">
              <a:rPr lang="en-US" smtClean="0">
                <a:latin typeface="Times" charset="0"/>
              </a:rPr>
              <a:pPr>
                <a:defRPr/>
              </a:pPr>
              <a:t>18</a:t>
            </a:fld>
            <a:endParaRPr lang="en-US">
              <a:latin typeface="Times" charset="0"/>
            </a:endParaRPr>
          </a:p>
        </p:txBody>
      </p:sp>
      <p:sp>
        <p:nvSpPr>
          <p:cNvPr id="194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fld id="{8BC0E0D4-16A0-A94F-8BF1-30D521603882}" type="slidenum">
              <a:rPr lang="en-US" smtClean="0">
                <a:latin typeface="Times" charset="0"/>
              </a:rPr>
              <a:pPr>
                <a:defRPr/>
              </a:pPr>
              <a:t>19</a:t>
            </a:fld>
            <a:endParaRPr lang="en-US">
              <a:latin typeface="Times" charset="0"/>
            </a:endParaRPr>
          </a:p>
        </p:txBody>
      </p:sp>
      <p:sp>
        <p:nvSpPr>
          <p:cNvPr id="221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fld id="{478CB065-D796-EE49-B7D0-DE393A7DBBC5}" type="slidenum">
              <a:rPr lang="en-US" smtClean="0">
                <a:latin typeface="Times" charset="0"/>
              </a:rPr>
              <a:pPr>
                <a:defRPr/>
              </a:pPr>
              <a:t>20</a:t>
            </a:fld>
            <a:endParaRPr lang="en-US">
              <a:latin typeface="Times" charset="0"/>
            </a:endParaRPr>
          </a:p>
        </p:txBody>
      </p:sp>
      <p:sp>
        <p:nvSpPr>
          <p:cNvPr id="222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fld id="{2116D150-E5C1-E546-AE70-0ACCFB4BEA3E}" type="slidenum">
              <a:rPr lang="en-US" smtClean="0">
                <a:latin typeface="Times" charset="0"/>
              </a:rPr>
              <a:pPr>
                <a:defRPr/>
              </a:pPr>
              <a:t>3</a:t>
            </a:fld>
            <a:endParaRPr lang="en-US">
              <a:latin typeface="Times" charset="0"/>
            </a:endParaRPr>
          </a:p>
        </p:txBody>
      </p:sp>
      <p:sp>
        <p:nvSpPr>
          <p:cNvPr id="202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274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30171" indent="-280835" defTabSz="914274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23340" indent="-224668" defTabSz="914274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572677" indent="-224668" defTabSz="914274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22013" indent="-224668" defTabSz="914274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471349" indent="-224668" defTabSz="914274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20685" indent="-224668" defTabSz="914274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370021" indent="-224668" defTabSz="914274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19357" indent="-224668" defTabSz="914274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068CD9A6-86E9-634E-BBC5-C4CC4361D1E5}" type="slidenum">
              <a:rPr lang="en-US" sz="1200" smtClean="0">
                <a:latin typeface="Times" charset="0"/>
              </a:rPr>
              <a:pPr eaLnBrk="1" hangingPunct="1">
                <a:defRPr/>
              </a:pPr>
              <a:t>21</a:t>
            </a:fld>
            <a:endParaRPr lang="en-US" sz="1200">
              <a:latin typeface="Times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fld id="{A3700C04-9634-D846-B5CA-DB9FCD4CED61}" type="slidenum">
              <a:rPr lang="en-US" smtClean="0">
                <a:latin typeface="Times" charset="0"/>
              </a:rPr>
              <a:pPr>
                <a:defRPr/>
              </a:pPr>
              <a:t>4</a:t>
            </a:fld>
            <a:endParaRPr lang="en-US">
              <a:latin typeface="Times" charset="0"/>
            </a:endParaRPr>
          </a:p>
        </p:txBody>
      </p:sp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fld id="{8A5F96E0-DBE2-C641-8DDB-084BF0DCC5AE}" type="slidenum">
              <a:rPr lang="en-US" smtClean="0">
                <a:latin typeface="Times" charset="0"/>
              </a:rPr>
              <a:pPr>
                <a:defRPr/>
              </a:pPr>
              <a:t>5</a:t>
            </a:fld>
            <a:endParaRPr lang="en-US">
              <a:latin typeface="Times" charset="0"/>
            </a:endParaRPr>
          </a:p>
        </p:txBody>
      </p:sp>
      <p:sp>
        <p:nvSpPr>
          <p:cNvPr id="204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fld id="{C2385555-8187-B146-9506-F749093C380D}" type="slidenum">
              <a:rPr lang="en-US" smtClean="0">
                <a:latin typeface="Times" charset="0"/>
              </a:rPr>
              <a:pPr>
                <a:defRPr/>
              </a:pPr>
              <a:t>6</a:t>
            </a:fld>
            <a:endParaRPr lang="en-US">
              <a:latin typeface="Times" charset="0"/>
            </a:endParaRPr>
          </a:p>
        </p:txBody>
      </p:sp>
      <p:sp>
        <p:nvSpPr>
          <p:cNvPr id="205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fld id="{2D8DC6E5-2529-9846-AA2C-8E1ADA09E076}" type="slidenum">
              <a:rPr lang="en-US" smtClean="0">
                <a:latin typeface="Times" charset="0"/>
              </a:rPr>
              <a:pPr>
                <a:defRPr/>
              </a:pPr>
              <a:t>7</a:t>
            </a:fld>
            <a:endParaRPr lang="en-US">
              <a:latin typeface="Times" charset="0"/>
            </a:endParaRPr>
          </a:p>
        </p:txBody>
      </p:sp>
      <p:sp>
        <p:nvSpPr>
          <p:cNvPr id="206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fld id="{D58CAA8E-D774-0640-B486-1FACDE1B0EB8}" type="slidenum">
              <a:rPr lang="en-US" smtClean="0">
                <a:latin typeface="Times" charset="0"/>
              </a:rPr>
              <a:pPr>
                <a:defRPr/>
              </a:pPr>
              <a:t>8</a:t>
            </a:fld>
            <a:endParaRPr lang="en-US">
              <a:latin typeface="Times" charset="0"/>
            </a:endParaRPr>
          </a:p>
        </p:txBody>
      </p:sp>
      <p:sp>
        <p:nvSpPr>
          <p:cNvPr id="207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fld id="{392F73B3-4BB6-DB48-A30F-997D76045C5B}" type="slidenum">
              <a:rPr lang="en-US" smtClean="0">
                <a:latin typeface="Times" charset="0"/>
              </a:rPr>
              <a:pPr>
                <a:defRPr/>
              </a:pPr>
              <a:t>9</a:t>
            </a:fld>
            <a:endParaRPr lang="en-US">
              <a:latin typeface="Times" charset="0"/>
            </a:endParaRPr>
          </a:p>
        </p:txBody>
      </p:sp>
      <p:sp>
        <p:nvSpPr>
          <p:cNvPr id="20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fld id="{7D871D41-3B1E-3846-9F87-E4B0F99AB705}" type="slidenum">
              <a:rPr lang="en-US" smtClean="0">
                <a:latin typeface="Times" charset="0"/>
              </a:rPr>
              <a:pPr>
                <a:defRPr/>
              </a:pPr>
              <a:t>10</a:t>
            </a:fld>
            <a:endParaRPr lang="en-US">
              <a:latin typeface="Times" charset="0"/>
            </a:endParaRPr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B878EDF8-2E6C-4047-BC18-06494607CD6E}" type="datetime1">
              <a:rPr lang="en-US" smtClean="0">
                <a:solidFill>
                  <a:srgbClr val="000000"/>
                </a:solidFill>
                <a:ea typeface="ＭＳ Ｐゴシック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2/9/18</a:t>
            </a:fld>
            <a:endParaRPr lang="en-US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C91E0E9B-5B4C-D54C-BD61-23D346435524}" type="slidenum">
              <a:rPr lang="en-US" smtClean="0">
                <a:solidFill>
                  <a:srgbClr val="000000"/>
                </a:solidFill>
                <a:ea typeface="ＭＳ Ｐゴシック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  <a:ea typeface="ＭＳ Ｐゴシック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48146-1BE7-C54A-9792-E5D5E211206F}" type="datetime1">
              <a:rPr lang="en-US" smtClean="0">
                <a:solidFill>
                  <a:srgbClr val="000000"/>
                </a:solidFill>
              </a:rPr>
              <a:pPr/>
              <a:t>2/9/18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DAE41-72B0-E948-AD0C-C7B2D7AAC63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00D4A-0CD1-5846-8CD9-A6F7DE3C4E28}" type="datetime1">
              <a:rPr lang="en-US" smtClean="0">
                <a:solidFill>
                  <a:srgbClr val="000000"/>
                </a:solidFill>
              </a:rPr>
              <a:pPr/>
              <a:t>2/9/18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89405-6DE5-5B4D-B745-F8FAD93B46EB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B6CB9-2C09-E94A-8440-8042112DFD95}" type="datetime1">
              <a:rPr lang="en-US" smtClean="0">
                <a:solidFill>
                  <a:srgbClr val="000000"/>
                </a:solidFill>
              </a:rPr>
              <a:pPr/>
              <a:t>2/9/18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8902D-33B3-6347-A702-809E934391AB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DB076-9D04-9244-A1D1-2930F9AF8D7C}" type="datetime1">
              <a:rPr lang="en-US" smtClean="0">
                <a:solidFill>
                  <a:srgbClr val="000000"/>
                </a:solidFill>
              </a:rPr>
              <a:pPr/>
              <a:t>2/9/18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DC56B-9118-A440-88F3-FC5573102819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3D8FB-B4C4-094A-BB6A-A010A5A1DBC7}" type="datetime1">
              <a:rPr lang="en-US" smtClean="0">
                <a:solidFill>
                  <a:srgbClr val="000000"/>
                </a:solidFill>
              </a:rPr>
              <a:pPr/>
              <a:t>2/9/18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C40AC-D134-0C4E-8291-C8B0A5F267BE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6F429-25A6-2246-9F37-0944CCA10EAB}" type="datetime1">
              <a:rPr lang="en-US" smtClean="0">
                <a:solidFill>
                  <a:srgbClr val="000000"/>
                </a:solidFill>
              </a:rPr>
              <a:pPr/>
              <a:t>2/9/18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5BC6E-EEAA-7044-87DC-D06AA2AC2429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38908-AA38-2245-A20A-E80D12364451}" type="datetime1">
              <a:rPr lang="en-US" smtClean="0">
                <a:solidFill>
                  <a:srgbClr val="000000"/>
                </a:solidFill>
              </a:rPr>
              <a:pPr/>
              <a:t>2/9/18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A795F-C9DB-F344-8D54-F8D5B0222EF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012DF-A8DF-CA49-9CDE-2D27AD9695D0}" type="datetime1">
              <a:rPr lang="en-US" smtClean="0">
                <a:solidFill>
                  <a:srgbClr val="000000"/>
                </a:solidFill>
              </a:rPr>
              <a:pPr/>
              <a:t>2/9/18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7C1CD-FCFC-D847-925A-FEDB6A3135EC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D5051-E384-ED44-AB1A-641DE1E516F6}" type="datetime1">
              <a:rPr lang="en-US" smtClean="0">
                <a:solidFill>
                  <a:srgbClr val="000000"/>
                </a:solidFill>
              </a:rPr>
              <a:pPr/>
              <a:t>2/9/18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6859E-D438-3743-82E8-257D1D1530F4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D69A4-5C4A-614B-B76D-71F46C595CC8}" type="datetime1">
              <a:rPr lang="en-US" smtClean="0">
                <a:solidFill>
                  <a:srgbClr val="000000"/>
                </a:solidFill>
              </a:rPr>
              <a:pPr/>
              <a:t>2/9/18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76B41-350E-694E-A89C-8784D9E18E25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B878EDF8-2E6C-4047-BC18-06494607CD6E}" type="datetime1">
              <a:rPr lang="en-US" smtClean="0">
                <a:solidFill>
                  <a:srgbClr val="000000"/>
                </a:solidFill>
                <a:ea typeface="ＭＳ Ｐゴシック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2/9/18</a:t>
            </a:fld>
            <a:endParaRPr lang="en-US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 </a:t>
            </a:r>
            <a:r>
              <a:rPr lang="mr-IN" dirty="0"/>
              <a:t>–</a:t>
            </a:r>
            <a:r>
              <a:rPr lang="en-US" dirty="0"/>
              <a:t> 2/12/18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/>
              <a:t>Questions?</a:t>
            </a:r>
          </a:p>
          <a:p>
            <a:pPr>
              <a:buFont typeface="Arial" charset="0"/>
              <a:buChar char="•"/>
            </a:pPr>
            <a:r>
              <a:rPr lang="en-US" dirty="0"/>
              <a:t>Readings:  CSI 4, P 6.1-6.7</a:t>
            </a:r>
          </a:p>
          <a:p>
            <a:pPr>
              <a:buFont typeface="Arial" charset="0"/>
              <a:buChar char="•"/>
            </a:pPr>
            <a:r>
              <a:rPr lang="en-US" dirty="0"/>
              <a:t>Finish Python notes from last class</a:t>
            </a:r>
          </a:p>
          <a:p>
            <a:pPr>
              <a:buFont typeface="Arial" charset="0"/>
              <a:buChar char="•"/>
            </a:pPr>
            <a:r>
              <a:rPr lang="en-US" dirty="0"/>
              <a:t>Gates and Circuits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2288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6" name="Rectangle 6"/>
          <p:cNvSpPr>
            <a:spLocks noGrp="1" noChangeArrowheads="1"/>
          </p:cNvSpPr>
          <p:nvPr>
            <p:ph type="title"/>
          </p:nvPr>
        </p:nvSpPr>
        <p:spPr>
          <a:xfrm>
            <a:off x="838200" y="152400"/>
            <a:ext cx="7467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ea typeface="+mj-ea"/>
                <a:cs typeface="+mj-cs"/>
              </a:rPr>
              <a:t>XOR Gate</a:t>
            </a:r>
          </a:p>
        </p:txBody>
      </p:sp>
      <p:sp>
        <p:nvSpPr>
          <p:cNvPr id="14336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382000" cy="4572000"/>
          </a:xfrm>
        </p:spPr>
        <p:txBody>
          <a:bodyPr>
            <a:normAutofit/>
          </a:bodyPr>
          <a:lstStyle/>
          <a:p>
            <a:pPr eaLnBrk="1" hangingPunct="1">
              <a:spcBef>
                <a:spcPct val="30000"/>
              </a:spcBef>
              <a:buFontTx/>
              <a:buNone/>
              <a:defRPr/>
            </a:pPr>
            <a:r>
              <a:rPr lang="en-US" dirty="0">
                <a:ea typeface="+mn-ea"/>
                <a:cs typeface="+mn-cs"/>
              </a:rPr>
              <a:t>Note the difference between the </a:t>
            </a:r>
            <a:r>
              <a:rPr lang="en-US" dirty="0">
                <a:solidFill>
                  <a:srgbClr val="FF0000"/>
                </a:solidFill>
                <a:ea typeface="+mn-ea"/>
                <a:cs typeface="+mn-cs"/>
              </a:rPr>
              <a:t>XOR </a:t>
            </a:r>
            <a:r>
              <a:rPr lang="en-US" dirty="0">
                <a:ea typeface="+mn-ea"/>
                <a:cs typeface="+mn-cs"/>
              </a:rPr>
              <a:t>gate </a:t>
            </a:r>
            <a:br>
              <a:rPr lang="en-US" dirty="0">
                <a:ea typeface="+mn-ea"/>
                <a:cs typeface="+mn-cs"/>
              </a:rPr>
            </a:br>
            <a:r>
              <a:rPr lang="en-US" dirty="0">
                <a:ea typeface="+mn-ea"/>
                <a:cs typeface="+mn-cs"/>
              </a:rPr>
              <a:t>and the </a:t>
            </a:r>
            <a:r>
              <a:rPr lang="en-US" dirty="0">
                <a:solidFill>
                  <a:srgbClr val="33CCCC"/>
                </a:solidFill>
                <a:ea typeface="+mn-ea"/>
                <a:cs typeface="+mn-cs"/>
              </a:rPr>
              <a:t>OR</a:t>
            </a:r>
            <a:r>
              <a:rPr lang="en-US" dirty="0">
                <a:ea typeface="+mn-ea"/>
                <a:cs typeface="+mn-cs"/>
              </a:rPr>
              <a:t> gate; they differ only in one </a:t>
            </a:r>
            <a:br>
              <a:rPr lang="en-US" dirty="0">
                <a:ea typeface="+mn-ea"/>
                <a:cs typeface="+mn-cs"/>
              </a:rPr>
            </a:br>
            <a:r>
              <a:rPr lang="en-US" dirty="0">
                <a:ea typeface="+mn-ea"/>
                <a:cs typeface="+mn-cs"/>
              </a:rPr>
              <a:t>input situation</a:t>
            </a:r>
          </a:p>
          <a:p>
            <a:pPr eaLnBrk="1" hangingPunct="1">
              <a:spcBef>
                <a:spcPct val="30000"/>
              </a:spcBef>
              <a:buFontTx/>
              <a:buNone/>
              <a:defRPr/>
            </a:pPr>
            <a:r>
              <a:rPr lang="en-US" dirty="0">
                <a:ea typeface="+mn-ea"/>
                <a:cs typeface="+mn-cs"/>
              </a:rPr>
              <a:t>When both input signals are 1, the OR gate produces a 1 and the XOR produces a 0</a:t>
            </a:r>
          </a:p>
          <a:p>
            <a:pPr eaLnBrk="1" hangingPunct="1">
              <a:spcBef>
                <a:spcPct val="30000"/>
              </a:spcBef>
              <a:buFontTx/>
              <a:buNone/>
              <a:defRPr/>
            </a:pPr>
            <a:endParaRPr lang="en-US" dirty="0">
              <a:ea typeface="+mn-ea"/>
              <a:cs typeface="+mn-cs"/>
            </a:endParaRPr>
          </a:p>
          <a:p>
            <a:pPr eaLnBrk="1" hangingPunct="1">
              <a:spcBef>
                <a:spcPct val="30000"/>
              </a:spcBef>
              <a:buFontTx/>
              <a:buNone/>
              <a:defRPr/>
            </a:pPr>
            <a:r>
              <a:rPr lang="en-US" dirty="0">
                <a:ea typeface="+mn-ea"/>
                <a:cs typeface="+mn-cs"/>
              </a:rPr>
              <a:t>XOR is called the </a:t>
            </a:r>
            <a:r>
              <a:rPr lang="en-US" i="1" dirty="0">
                <a:ea typeface="+mn-ea"/>
                <a:cs typeface="+mn-cs"/>
              </a:rPr>
              <a:t>exclusive OR</a:t>
            </a:r>
            <a:r>
              <a:rPr lang="en-US" dirty="0">
                <a:ea typeface="+mn-ea"/>
                <a:cs typeface="+mn-cs"/>
              </a:rPr>
              <a:t> because its output is 1 if (and only if): </a:t>
            </a:r>
          </a:p>
          <a:p>
            <a:pPr eaLnBrk="1" hangingPunct="1">
              <a:spcBef>
                <a:spcPct val="30000"/>
              </a:spcBef>
              <a:defRPr/>
            </a:pPr>
            <a:r>
              <a:rPr lang="en-US" i="1" dirty="0">
                <a:ea typeface="+mn-ea"/>
                <a:cs typeface="+mn-cs"/>
              </a:rPr>
              <a:t> either</a:t>
            </a:r>
            <a:r>
              <a:rPr lang="en-US" dirty="0">
                <a:ea typeface="+mn-ea"/>
                <a:cs typeface="+mn-cs"/>
              </a:rPr>
              <a:t> one input </a:t>
            </a:r>
            <a:r>
              <a:rPr lang="en-US" i="1" dirty="0">
                <a:ea typeface="+mn-ea"/>
                <a:cs typeface="+mn-cs"/>
              </a:rPr>
              <a:t>or</a:t>
            </a:r>
            <a:r>
              <a:rPr lang="en-US" dirty="0">
                <a:ea typeface="+mn-ea"/>
                <a:cs typeface="+mn-cs"/>
              </a:rPr>
              <a:t> the other is 1, </a:t>
            </a:r>
          </a:p>
          <a:p>
            <a:pPr eaLnBrk="1" hangingPunct="1">
              <a:spcBef>
                <a:spcPct val="30000"/>
              </a:spcBef>
              <a:defRPr/>
            </a:pPr>
            <a:r>
              <a:rPr lang="en-US" i="1" dirty="0">
                <a:ea typeface="+mn-ea"/>
                <a:cs typeface="+mn-cs"/>
              </a:rPr>
              <a:t> excluding</a:t>
            </a:r>
            <a:r>
              <a:rPr lang="en-US" dirty="0">
                <a:ea typeface="+mn-ea"/>
                <a:cs typeface="+mn-cs"/>
              </a:rPr>
              <a:t> the case that they both are</a:t>
            </a:r>
          </a:p>
        </p:txBody>
      </p:sp>
    </p:spTree>
    <p:extLst>
      <p:ext uri="{BB962C8B-B14F-4D97-AF65-F5344CB8AC3E}">
        <p14:creationId xmlns:p14="http://schemas.microsoft.com/office/powerpoint/2010/main" val="2997127493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90" name="Rectangle 6"/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7467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ea typeface="+mj-ea"/>
                <a:cs typeface="+mj-cs"/>
              </a:rPr>
              <a:t>NAND Gate</a:t>
            </a:r>
          </a:p>
        </p:txBody>
      </p:sp>
      <p:sp>
        <p:nvSpPr>
          <p:cNvPr id="14439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1328120"/>
            <a:ext cx="8229600" cy="1411723"/>
          </a:xfrm>
        </p:spPr>
        <p:txBody>
          <a:bodyPr>
            <a:noAutofit/>
          </a:bodyPr>
          <a:lstStyle/>
          <a:p>
            <a:pPr marL="0" indent="0" eaLnBrk="1" hangingPunct="1">
              <a:buFontTx/>
              <a:buNone/>
              <a:defRPr/>
            </a:pPr>
            <a:r>
              <a:rPr lang="en-US" dirty="0">
                <a:ea typeface="ＭＳ Ｐゴシック" charset="0"/>
              </a:rPr>
              <a:t>The NAND (</a:t>
            </a:r>
            <a:r>
              <a:rPr lang="ja-JP" altLang="en-US" dirty="0">
                <a:ea typeface="ＭＳ Ｐゴシック" charset="0"/>
              </a:rPr>
              <a:t>“</a:t>
            </a:r>
            <a:r>
              <a:rPr lang="en-US" dirty="0">
                <a:ea typeface="ＭＳ Ｐゴシック" charset="0"/>
              </a:rPr>
              <a:t>NOT of AND</a:t>
            </a:r>
            <a:r>
              <a:rPr lang="ja-JP" altLang="en-US" dirty="0">
                <a:ea typeface="ＭＳ Ｐゴシック" charset="0"/>
              </a:rPr>
              <a:t>”</a:t>
            </a:r>
            <a:r>
              <a:rPr lang="en-US" dirty="0">
                <a:ea typeface="ＭＳ Ｐゴシック" charset="0"/>
              </a:rPr>
              <a:t>) gate accepts two input signals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dirty="0">
                <a:ea typeface="ＭＳ Ｐゴシック" charset="0"/>
              </a:rPr>
              <a:t>If both </a:t>
            </a:r>
            <a:r>
              <a:rPr lang="en-US" dirty="0"/>
              <a:t>are</a:t>
            </a:r>
            <a:r>
              <a:rPr lang="en-US" dirty="0">
                <a:ea typeface="ＭＳ Ｐゴシック" charset="0"/>
              </a:rPr>
              <a:t> 1, the output is 0; otherwise,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dirty="0">
                <a:ea typeface="ＭＳ Ｐゴシック" charset="0"/>
              </a:rPr>
              <a:t>the output is 1</a:t>
            </a:r>
          </a:p>
        </p:txBody>
      </p:sp>
      <p:sp>
        <p:nvSpPr>
          <p:cNvPr id="144395" name="Text Box 11"/>
          <p:cNvSpPr txBox="1">
            <a:spLocks noChangeArrowheads="1"/>
          </p:cNvSpPr>
          <p:nvPr/>
        </p:nvSpPr>
        <p:spPr bwMode="auto">
          <a:xfrm>
            <a:off x="228600" y="5867400"/>
            <a:ext cx="2819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endParaRPr lang="en-US" sz="1200">
              <a:latin typeface="Arial" charset="0"/>
              <a:cs typeface="+mn-cs"/>
            </a:endParaRPr>
          </a:p>
        </p:txBody>
      </p:sp>
      <p:pic>
        <p:nvPicPr>
          <p:cNvPr id="31748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344" y="3274905"/>
            <a:ext cx="7538656" cy="2867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4742825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7467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ea typeface="+mj-ea"/>
                <a:cs typeface="+mj-cs"/>
              </a:rPr>
              <a:t>NOR Gate</a:t>
            </a:r>
          </a:p>
        </p:txBody>
      </p:sp>
      <p:sp>
        <p:nvSpPr>
          <p:cNvPr id="195590" name="Rectangle 6"/>
          <p:cNvSpPr>
            <a:spLocks noChangeArrowheads="1"/>
          </p:cNvSpPr>
          <p:nvPr/>
        </p:nvSpPr>
        <p:spPr bwMode="auto">
          <a:xfrm>
            <a:off x="609600" y="1447800"/>
            <a:ext cx="78486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r>
              <a:rPr lang="en-US" sz="2800" b="0" dirty="0">
                <a:latin typeface="Arial" charset="0"/>
              </a:rPr>
              <a:t>The NOR (</a:t>
            </a:r>
            <a:r>
              <a:rPr lang="ja-JP" altLang="en-US" sz="2800" b="0" dirty="0">
                <a:latin typeface="Arial" charset="0"/>
              </a:rPr>
              <a:t>“</a:t>
            </a:r>
            <a:r>
              <a:rPr lang="en-US" sz="2800" b="0" dirty="0">
                <a:latin typeface="Arial" charset="0"/>
              </a:rPr>
              <a:t>NOT of OR</a:t>
            </a:r>
            <a:r>
              <a:rPr lang="ja-JP" altLang="en-US" sz="2800" b="0" dirty="0">
                <a:latin typeface="Arial" charset="0"/>
              </a:rPr>
              <a:t>”</a:t>
            </a:r>
            <a:r>
              <a:rPr lang="en-US" sz="2800" b="0" dirty="0">
                <a:latin typeface="Arial" charset="0"/>
              </a:rPr>
              <a:t>) gate accepts two inputs</a:t>
            </a:r>
          </a:p>
          <a:p>
            <a:pPr>
              <a:lnSpc>
                <a:spcPct val="140000"/>
              </a:lnSpc>
              <a:defRPr/>
            </a:pPr>
            <a:r>
              <a:rPr lang="en-US" sz="2800" b="0" dirty="0">
                <a:latin typeface="Arial" charset="0"/>
              </a:rPr>
              <a:t>If both are 0, the output is 1; otherwise, </a:t>
            </a:r>
          </a:p>
          <a:p>
            <a:pPr>
              <a:lnSpc>
                <a:spcPct val="70000"/>
              </a:lnSpc>
              <a:defRPr/>
            </a:pPr>
            <a:r>
              <a:rPr lang="en-US" sz="2800" b="0" dirty="0">
                <a:latin typeface="Arial" charset="0"/>
              </a:rPr>
              <a:t>the output is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b="0" dirty="0">
                <a:latin typeface="Arial" charset="0"/>
              </a:rPr>
              <a:t>0</a:t>
            </a:r>
            <a:endParaRPr lang="en-US" sz="2800" b="0" dirty="0"/>
          </a:p>
        </p:txBody>
      </p:sp>
      <p:sp>
        <p:nvSpPr>
          <p:cNvPr id="195591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endParaRPr lang="en-US" dirty="0">
              <a:ea typeface="+mn-ea"/>
              <a:cs typeface="+mn-cs"/>
            </a:endParaRPr>
          </a:p>
          <a:p>
            <a:pPr eaLnBrk="1" hangingPunct="1">
              <a:buFontTx/>
              <a:buNone/>
              <a:defRPr/>
            </a:pPr>
            <a:endParaRPr lang="en-US" dirty="0">
              <a:ea typeface="+mn-ea"/>
              <a:cs typeface="+mn-cs"/>
            </a:endParaRPr>
          </a:p>
        </p:txBody>
      </p:sp>
      <p:pic>
        <p:nvPicPr>
          <p:cNvPr id="33797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013" y="3212852"/>
            <a:ext cx="7343775" cy="271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24806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latin typeface="Arial" charset="0"/>
              </a:rPr>
              <a:t>Review of Gate Processing</a:t>
            </a:r>
          </a:p>
        </p:txBody>
      </p:sp>
      <p:sp>
        <p:nvSpPr>
          <p:cNvPr id="12292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dirty="0">
                <a:latin typeface="Arial" charset="0"/>
              </a:rPr>
              <a:t>A </a:t>
            </a:r>
            <a:r>
              <a:rPr lang="en-US" dirty="0">
                <a:solidFill>
                  <a:srgbClr val="0000FF"/>
                </a:solidFill>
                <a:latin typeface="Arial" charset="0"/>
              </a:rPr>
              <a:t>NOT</a:t>
            </a:r>
            <a:r>
              <a:rPr lang="en-US" dirty="0">
                <a:latin typeface="Arial" charset="0"/>
              </a:rPr>
              <a:t> gate </a:t>
            </a:r>
            <a:r>
              <a:rPr lang="en-US" dirty="0">
                <a:solidFill>
                  <a:srgbClr val="0000FF"/>
                </a:solidFill>
                <a:latin typeface="Arial" charset="0"/>
              </a:rPr>
              <a:t>inverts</a:t>
            </a:r>
            <a:r>
              <a:rPr lang="en-US" dirty="0">
                <a:latin typeface="Arial" charset="0"/>
              </a:rPr>
              <a:t> its single input </a:t>
            </a:r>
          </a:p>
          <a:p>
            <a:pPr eaLnBrk="1" hangingPunct="1">
              <a:buFontTx/>
              <a:buNone/>
              <a:defRPr/>
            </a:pPr>
            <a:r>
              <a:rPr lang="en-US" dirty="0">
                <a:latin typeface="Arial" charset="0"/>
              </a:rPr>
              <a:t>An </a:t>
            </a:r>
            <a:r>
              <a:rPr lang="en-US" dirty="0">
                <a:solidFill>
                  <a:srgbClr val="0000FF"/>
                </a:solidFill>
                <a:latin typeface="Arial" charset="0"/>
              </a:rPr>
              <a:t>AND</a:t>
            </a:r>
            <a:r>
              <a:rPr lang="en-US" dirty="0">
                <a:latin typeface="Arial" charset="0"/>
              </a:rPr>
              <a:t> gate produces </a:t>
            </a:r>
            <a:r>
              <a:rPr lang="en-US" dirty="0">
                <a:solidFill>
                  <a:srgbClr val="0000FF"/>
                </a:solidFill>
                <a:latin typeface="Arial" charset="0"/>
              </a:rPr>
              <a:t>1</a:t>
            </a:r>
            <a:r>
              <a:rPr lang="en-US" dirty="0">
                <a:latin typeface="Arial" charset="0"/>
              </a:rPr>
              <a:t> if </a:t>
            </a:r>
            <a:r>
              <a:rPr lang="en-US" dirty="0">
                <a:solidFill>
                  <a:srgbClr val="0000FF"/>
                </a:solidFill>
                <a:latin typeface="Arial" charset="0"/>
              </a:rPr>
              <a:t>both</a:t>
            </a:r>
            <a:r>
              <a:rPr lang="en-US" dirty="0">
                <a:latin typeface="Arial" charset="0"/>
              </a:rPr>
              <a:t> input values are </a:t>
            </a:r>
            <a:r>
              <a:rPr lang="en-US" dirty="0">
                <a:solidFill>
                  <a:srgbClr val="0000FF"/>
                </a:solidFill>
                <a:latin typeface="Arial" charset="0"/>
              </a:rPr>
              <a:t>1</a:t>
            </a:r>
            <a:endParaRPr lang="en-US" dirty="0">
              <a:latin typeface="Arial" charset="0"/>
            </a:endParaRPr>
          </a:p>
          <a:p>
            <a:pPr eaLnBrk="1" hangingPunct="1">
              <a:buFontTx/>
              <a:buNone/>
              <a:defRPr/>
            </a:pPr>
            <a:r>
              <a:rPr lang="en-US" dirty="0">
                <a:latin typeface="Arial" charset="0"/>
              </a:rPr>
              <a:t>An </a:t>
            </a:r>
            <a:r>
              <a:rPr lang="en-US" dirty="0">
                <a:solidFill>
                  <a:srgbClr val="0000FF"/>
                </a:solidFill>
                <a:latin typeface="Arial" charset="0"/>
              </a:rPr>
              <a:t>OR</a:t>
            </a:r>
            <a:r>
              <a:rPr lang="en-US" dirty="0">
                <a:latin typeface="Arial" charset="0"/>
              </a:rPr>
              <a:t> gate produces </a:t>
            </a:r>
            <a:r>
              <a:rPr lang="en-US" dirty="0">
                <a:solidFill>
                  <a:srgbClr val="0000FF"/>
                </a:solidFill>
                <a:latin typeface="Arial" charset="0"/>
              </a:rPr>
              <a:t>0</a:t>
            </a:r>
            <a:r>
              <a:rPr lang="en-US" dirty="0">
                <a:latin typeface="Arial" charset="0"/>
              </a:rPr>
              <a:t> if </a:t>
            </a:r>
            <a:r>
              <a:rPr lang="en-US" dirty="0">
                <a:solidFill>
                  <a:srgbClr val="0000FF"/>
                </a:solidFill>
                <a:latin typeface="Arial" charset="0"/>
              </a:rPr>
              <a:t>both</a:t>
            </a:r>
            <a:r>
              <a:rPr lang="en-US" dirty="0">
                <a:latin typeface="Arial" charset="0"/>
              </a:rPr>
              <a:t> input values are </a:t>
            </a:r>
            <a:r>
              <a:rPr lang="en-US" dirty="0">
                <a:solidFill>
                  <a:srgbClr val="0000FF"/>
                </a:solidFill>
                <a:latin typeface="Arial" charset="0"/>
              </a:rPr>
              <a:t>0</a:t>
            </a:r>
          </a:p>
          <a:p>
            <a:pPr eaLnBrk="1" hangingPunct="1">
              <a:buFontTx/>
              <a:buNone/>
              <a:defRPr/>
            </a:pPr>
            <a:r>
              <a:rPr lang="en-US" dirty="0">
                <a:latin typeface="Arial" charset="0"/>
              </a:rPr>
              <a:t>An </a:t>
            </a:r>
            <a:r>
              <a:rPr lang="en-US" dirty="0">
                <a:solidFill>
                  <a:srgbClr val="0000FF"/>
                </a:solidFill>
                <a:latin typeface="Arial" charset="0"/>
              </a:rPr>
              <a:t>XOR</a:t>
            </a:r>
            <a:r>
              <a:rPr lang="en-US" dirty="0">
                <a:latin typeface="Arial" charset="0"/>
              </a:rPr>
              <a:t> gate produces </a:t>
            </a:r>
            <a:r>
              <a:rPr lang="en-US" dirty="0">
                <a:solidFill>
                  <a:srgbClr val="0000FF"/>
                </a:solidFill>
                <a:latin typeface="Arial" charset="0"/>
              </a:rPr>
              <a:t>0</a:t>
            </a:r>
            <a:r>
              <a:rPr lang="en-US" dirty="0">
                <a:latin typeface="Arial" charset="0"/>
              </a:rPr>
              <a:t> if input values are the </a:t>
            </a:r>
            <a:r>
              <a:rPr lang="en-US" dirty="0">
                <a:solidFill>
                  <a:srgbClr val="0000FF"/>
                </a:solidFill>
                <a:latin typeface="Arial" charset="0"/>
              </a:rPr>
              <a:t>same</a:t>
            </a:r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8664870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8" name="Rectangle 6"/>
          <p:cNvSpPr>
            <a:spLocks noGrp="1" noChangeArrowheads="1"/>
          </p:cNvSpPr>
          <p:nvPr>
            <p:ph type="title"/>
          </p:nvPr>
        </p:nvSpPr>
        <p:spPr>
          <a:xfrm>
            <a:off x="979488" y="152400"/>
            <a:ext cx="7467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ea typeface="+mj-ea"/>
                <a:cs typeface="+mj-cs"/>
              </a:rPr>
              <a:t>Gates with More Inputs</a:t>
            </a:r>
          </a:p>
        </p:txBody>
      </p:sp>
      <p:sp>
        <p:nvSpPr>
          <p:cNvPr id="14643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1676400"/>
          </a:xfrm>
        </p:spPr>
        <p:txBody>
          <a:bodyPr/>
          <a:lstStyle/>
          <a:p>
            <a:pPr>
              <a:defRPr/>
            </a:pPr>
            <a:r>
              <a:rPr lang="en-US" sz="2400" dirty="0">
                <a:ea typeface="+mn-ea"/>
                <a:cs typeface="+mn-cs"/>
              </a:rPr>
              <a:t>Some gates can be generalized to accept three or more input values</a:t>
            </a:r>
          </a:p>
          <a:p>
            <a:pPr>
              <a:defRPr/>
            </a:pPr>
            <a:r>
              <a:rPr lang="en-US" sz="2400" dirty="0">
                <a:ea typeface="+mn-ea"/>
                <a:cs typeface="+mn-cs"/>
              </a:rPr>
              <a:t>A three-input </a:t>
            </a:r>
            <a:r>
              <a:rPr lang="en-US" sz="2400" dirty="0">
                <a:solidFill>
                  <a:srgbClr val="FF6600"/>
                </a:solidFill>
                <a:ea typeface="+mn-ea"/>
                <a:cs typeface="+mn-cs"/>
              </a:rPr>
              <a:t>AND </a:t>
            </a:r>
            <a:r>
              <a:rPr lang="en-US" sz="2400" dirty="0">
                <a:ea typeface="+mn-ea"/>
                <a:cs typeface="+mn-cs"/>
              </a:rPr>
              <a:t>gate, for example, produces an output of </a:t>
            </a:r>
            <a:r>
              <a:rPr lang="en-US" sz="2400" dirty="0">
                <a:solidFill>
                  <a:srgbClr val="FF6600"/>
                </a:solidFill>
                <a:ea typeface="+mn-ea"/>
                <a:cs typeface="+mn-cs"/>
              </a:rPr>
              <a:t>1</a:t>
            </a:r>
            <a:r>
              <a:rPr lang="en-US" sz="2400" dirty="0">
                <a:ea typeface="+mn-ea"/>
                <a:cs typeface="+mn-cs"/>
              </a:rPr>
              <a:t> only if all input values are</a:t>
            </a:r>
            <a:r>
              <a:rPr lang="en-US" sz="2400" dirty="0">
                <a:solidFill>
                  <a:srgbClr val="FF6600"/>
                </a:solidFill>
                <a:ea typeface="+mn-ea"/>
                <a:cs typeface="+mn-cs"/>
              </a:rPr>
              <a:t> 1</a:t>
            </a:r>
          </a:p>
        </p:txBody>
      </p:sp>
      <p:pic>
        <p:nvPicPr>
          <p:cNvPr id="3789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9850" y="3276600"/>
            <a:ext cx="6464300" cy="311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8813989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6" name="Rectangle 6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467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ea typeface="+mj-ea"/>
                <a:cs typeface="+mj-cs"/>
              </a:rPr>
              <a:t>Circuits</a:t>
            </a:r>
          </a:p>
        </p:txBody>
      </p:sp>
      <p:sp>
        <p:nvSpPr>
          <p:cNvPr id="148487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sz="2800" b="1" dirty="0">
                <a:solidFill>
                  <a:srgbClr val="FF6600"/>
                </a:solidFill>
                <a:ea typeface="+mn-ea"/>
                <a:cs typeface="+mn-cs"/>
              </a:rPr>
              <a:t>Combinational circuit</a:t>
            </a:r>
            <a:r>
              <a:rPr lang="en-US" sz="2800" dirty="0">
                <a:solidFill>
                  <a:srgbClr val="FF6600"/>
                </a:solidFill>
                <a:ea typeface="+mn-ea"/>
                <a:cs typeface="+mn-cs"/>
              </a:rPr>
              <a:t> </a:t>
            </a:r>
          </a:p>
          <a:p>
            <a:pPr eaLnBrk="1" hangingPunct="1">
              <a:buFontTx/>
              <a:buNone/>
              <a:defRPr/>
            </a:pPr>
            <a:r>
              <a:rPr lang="en-US" sz="2800" dirty="0">
                <a:ea typeface="+mn-ea"/>
                <a:cs typeface="+mn-cs"/>
              </a:rPr>
              <a:t>The input values explicitly determine the output</a:t>
            </a:r>
          </a:p>
          <a:p>
            <a:pPr eaLnBrk="1" hangingPunct="1">
              <a:buFontTx/>
              <a:buNone/>
              <a:defRPr/>
            </a:pPr>
            <a:r>
              <a:rPr lang="en-US" sz="2800" b="1" dirty="0">
                <a:solidFill>
                  <a:srgbClr val="FF6600"/>
                </a:solidFill>
                <a:ea typeface="+mn-ea"/>
                <a:cs typeface="+mn-cs"/>
              </a:rPr>
              <a:t>Sequential circuit</a:t>
            </a:r>
            <a:r>
              <a:rPr lang="en-US" sz="2800" dirty="0">
                <a:solidFill>
                  <a:srgbClr val="FF6600"/>
                </a:solidFill>
                <a:ea typeface="+mn-ea"/>
                <a:cs typeface="+mn-cs"/>
              </a:rPr>
              <a:t> </a:t>
            </a:r>
          </a:p>
          <a:p>
            <a:pPr eaLnBrk="1" hangingPunct="1">
              <a:buFontTx/>
              <a:buNone/>
              <a:defRPr/>
            </a:pPr>
            <a:r>
              <a:rPr lang="en-US" sz="2800" dirty="0">
                <a:ea typeface="+mn-ea"/>
                <a:cs typeface="+mn-cs"/>
              </a:rPr>
              <a:t>The output is a function of the input values and the existing state of the circuit</a:t>
            </a:r>
          </a:p>
          <a:p>
            <a:pPr eaLnBrk="1" hangingPunct="1">
              <a:buFontTx/>
              <a:buNone/>
              <a:defRPr/>
            </a:pPr>
            <a:r>
              <a:rPr lang="en-US" sz="2800" dirty="0">
                <a:ea typeface="+mn-ea"/>
                <a:cs typeface="+mn-cs"/>
              </a:rPr>
              <a:t>We describe the circuit operations using </a:t>
            </a:r>
          </a:p>
          <a:p>
            <a:pPr lvl="1" eaLnBrk="1" hangingPunct="1">
              <a:buFontTx/>
              <a:buNone/>
              <a:defRPr/>
            </a:pPr>
            <a:r>
              <a:rPr lang="en-US" sz="2400" dirty="0">
                <a:ea typeface="+mn-ea"/>
              </a:rPr>
              <a:t>Boolean expressions</a:t>
            </a:r>
          </a:p>
          <a:p>
            <a:pPr lvl="1" eaLnBrk="1" hangingPunct="1">
              <a:buFontTx/>
              <a:buNone/>
              <a:defRPr/>
            </a:pPr>
            <a:r>
              <a:rPr lang="en-US" sz="2400" dirty="0">
                <a:ea typeface="+mn-ea"/>
              </a:rPr>
              <a:t>Logic diagrams</a:t>
            </a:r>
          </a:p>
          <a:p>
            <a:pPr lvl="1" eaLnBrk="1" hangingPunct="1">
              <a:buFontTx/>
              <a:buNone/>
              <a:defRPr/>
            </a:pPr>
            <a:r>
              <a:rPr lang="en-US" sz="2400" dirty="0">
                <a:ea typeface="+mn-ea"/>
              </a:rPr>
              <a:t>Truth tables			</a:t>
            </a:r>
            <a:endParaRPr lang="en-US" dirty="0">
              <a:ea typeface="+mn-ea"/>
            </a:endParaRPr>
          </a:p>
        </p:txBody>
      </p:sp>
      <p:sp>
        <p:nvSpPr>
          <p:cNvPr id="148488" name="Rectangle 8"/>
          <p:cNvSpPr>
            <a:spLocks noChangeArrowheads="1"/>
          </p:cNvSpPr>
          <p:nvPr/>
        </p:nvSpPr>
        <p:spPr bwMode="auto">
          <a:xfrm>
            <a:off x="5257800" y="5715000"/>
            <a:ext cx="25146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r>
              <a:rPr lang="en-US" sz="1800" b="0" i="1">
                <a:latin typeface="Arial" charset="0"/>
                <a:cs typeface="+mn-cs"/>
              </a:rPr>
              <a:t>Are you surprised?</a:t>
            </a:r>
          </a:p>
        </p:txBody>
      </p:sp>
    </p:spTree>
    <p:extLst>
      <p:ext uri="{BB962C8B-B14F-4D97-AF65-F5344CB8AC3E}">
        <p14:creationId xmlns:p14="http://schemas.microsoft.com/office/powerpoint/2010/main" val="2620745832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10" name="Rectangle 6"/>
          <p:cNvSpPr>
            <a:spLocks noGrp="1" noChangeArrowheads="1"/>
          </p:cNvSpPr>
          <p:nvPr>
            <p:ph type="title"/>
          </p:nvPr>
        </p:nvSpPr>
        <p:spPr>
          <a:xfrm>
            <a:off x="914400" y="304800"/>
            <a:ext cx="7467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ea typeface="+mj-ea"/>
                <a:cs typeface="+mj-cs"/>
              </a:rPr>
              <a:t>Combinational Circuits</a:t>
            </a:r>
          </a:p>
        </p:txBody>
      </p:sp>
      <p:sp>
        <p:nvSpPr>
          <p:cNvPr id="149511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  <a:tabLst>
                <a:tab pos="0" algn="l"/>
              </a:tabLst>
              <a:defRPr/>
            </a:pPr>
            <a:r>
              <a:rPr lang="en-US" sz="2800" dirty="0">
                <a:ea typeface="+mn-ea"/>
                <a:cs typeface="+mn-cs"/>
              </a:rPr>
              <a:t>Gates are combined into circuits by using the output of one gate as the input for another</a:t>
            </a:r>
            <a:endParaRPr lang="en-US" dirty="0">
              <a:ea typeface="+mn-ea"/>
              <a:cs typeface="+mn-cs"/>
            </a:endParaRPr>
          </a:p>
        </p:txBody>
      </p:sp>
      <p:sp>
        <p:nvSpPr>
          <p:cNvPr id="149513" name="Text Box 9"/>
          <p:cNvSpPr txBox="1">
            <a:spLocks noChangeArrowheads="1"/>
          </p:cNvSpPr>
          <p:nvPr/>
        </p:nvSpPr>
        <p:spPr bwMode="auto">
          <a:xfrm>
            <a:off x="1600200" y="6400800"/>
            <a:ext cx="1841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endParaRPr lang="en-US" sz="1400">
              <a:latin typeface="Arial" charset="0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943600" y="3319463"/>
            <a:ext cx="2286000" cy="193833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  <a:ea typeface="ＭＳ Ｐゴシック" pitchFamily="34" charset="-128"/>
                <a:cs typeface="+mn-cs"/>
              </a:rPr>
              <a:t>This same circuit using a Boolean expression is AB + AC</a:t>
            </a:r>
          </a:p>
        </p:txBody>
      </p:sp>
      <p:pic>
        <p:nvPicPr>
          <p:cNvPr id="41990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276600"/>
            <a:ext cx="4067175" cy="225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3617367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7467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ea typeface="+mj-ea"/>
                <a:cs typeface="+mj-cs"/>
              </a:rPr>
              <a:t>Combinational Circuits</a:t>
            </a:r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648200"/>
            <a:ext cx="8229600" cy="1600200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en-US" sz="2400" dirty="0">
                <a:ea typeface="+mn-ea"/>
                <a:cs typeface="+mn-cs"/>
              </a:rPr>
              <a:t>Three inputs require eight rows to describe all possible input combinations</a:t>
            </a:r>
          </a:p>
        </p:txBody>
      </p:sp>
      <p:pic>
        <p:nvPicPr>
          <p:cNvPr id="44036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3100" y="1219200"/>
            <a:ext cx="5257800" cy="340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3378986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4" name="Rectangle 6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467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ea typeface="+mj-ea"/>
                <a:cs typeface="+mj-cs"/>
              </a:rPr>
              <a:t>Combinational Circuits</a:t>
            </a:r>
          </a:p>
        </p:txBody>
      </p:sp>
      <p:sp>
        <p:nvSpPr>
          <p:cNvPr id="15053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12192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sz="2400" dirty="0">
                <a:ea typeface="+mn-ea"/>
                <a:cs typeface="+mn-cs"/>
              </a:rPr>
              <a:t>Consider the following Boolean expression </a:t>
            </a:r>
            <a:r>
              <a:rPr lang="en-US" sz="2400" dirty="0">
                <a:latin typeface="Times New Roman" charset="0"/>
                <a:ea typeface="+mn-ea"/>
                <a:cs typeface="+mn-cs"/>
              </a:rPr>
              <a:t>A(B + C)</a:t>
            </a:r>
            <a:endParaRPr lang="en-US" sz="2100" dirty="0">
              <a:ea typeface="+mn-ea"/>
              <a:cs typeface="+mn-cs"/>
            </a:endParaRPr>
          </a:p>
        </p:txBody>
      </p:sp>
      <p:sp>
        <p:nvSpPr>
          <p:cNvPr id="150543" name="Rectangle 15"/>
          <p:cNvSpPr>
            <a:spLocks noChangeArrowheads="1"/>
          </p:cNvSpPr>
          <p:nvPr/>
        </p:nvSpPr>
        <p:spPr bwMode="auto">
          <a:xfrm>
            <a:off x="457200" y="5105400"/>
            <a:ext cx="82296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4763" indent="-4763">
              <a:spcBef>
                <a:spcPct val="50000"/>
              </a:spcBef>
              <a:buClr>
                <a:schemeClr val="tx1"/>
              </a:buClr>
              <a:defRPr/>
            </a:pPr>
            <a:r>
              <a:rPr lang="en-US" sz="2800" b="0" i="1" dirty="0">
                <a:latin typeface="Arial" charset="0"/>
                <a:cs typeface="+mn-cs"/>
              </a:rPr>
              <a:t>Does this truth table look familiar? </a:t>
            </a:r>
          </a:p>
          <a:p>
            <a:pPr marL="4763" indent="-4763">
              <a:spcBef>
                <a:spcPct val="50000"/>
              </a:spcBef>
              <a:buClr>
                <a:schemeClr val="tx1"/>
              </a:buClr>
              <a:defRPr/>
            </a:pPr>
            <a:r>
              <a:rPr lang="en-US" sz="2800" b="0" i="1" dirty="0">
                <a:latin typeface="Arial" charset="0"/>
                <a:cs typeface="+mn-cs"/>
              </a:rPr>
              <a:t>Compare it with previous table</a:t>
            </a:r>
          </a:p>
        </p:txBody>
      </p:sp>
      <p:pic>
        <p:nvPicPr>
          <p:cNvPr id="46085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967038"/>
            <a:ext cx="3890963" cy="149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86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7588" y="2349500"/>
            <a:ext cx="4090987" cy="252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8773683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467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ea typeface="+mj-ea"/>
                <a:cs typeface="+mj-cs"/>
              </a:rPr>
              <a:t>Combinational Circuits</a:t>
            </a:r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sz="2800" b="1" dirty="0">
                <a:solidFill>
                  <a:srgbClr val="FF6600"/>
                </a:solidFill>
                <a:ea typeface="+mn-ea"/>
                <a:cs typeface="+mn-cs"/>
              </a:rPr>
              <a:t>Circuit equivalence</a:t>
            </a:r>
            <a:endParaRPr lang="en-US" sz="2800" dirty="0">
              <a:solidFill>
                <a:srgbClr val="FF6600"/>
              </a:solidFill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800" dirty="0">
                <a:ea typeface="+mn-ea"/>
                <a:cs typeface="+mn-cs"/>
              </a:rPr>
              <a:t>Two circuits that produce the same output for identical input</a:t>
            </a:r>
          </a:p>
          <a:p>
            <a:pPr eaLnBrk="1" hangingPunct="1">
              <a:buFontTx/>
              <a:buNone/>
              <a:defRPr/>
            </a:pPr>
            <a:r>
              <a:rPr lang="en-US" sz="2800" b="1" dirty="0">
                <a:solidFill>
                  <a:srgbClr val="FF6600"/>
                </a:solidFill>
                <a:ea typeface="+mn-ea"/>
                <a:cs typeface="+mn-cs"/>
              </a:rPr>
              <a:t>Boolean algebra </a:t>
            </a:r>
          </a:p>
          <a:p>
            <a:pPr eaLnBrk="1" hangingPunct="1">
              <a:buFontTx/>
              <a:buNone/>
              <a:defRPr/>
            </a:pPr>
            <a:r>
              <a:rPr lang="en-US" sz="2800" dirty="0">
                <a:ea typeface="+mn-ea"/>
                <a:cs typeface="+mn-cs"/>
              </a:rPr>
              <a:t>Allows us to apply provable mathematical principles to help design circuits</a:t>
            </a:r>
          </a:p>
          <a:p>
            <a:pPr eaLnBrk="1" hangingPunct="1">
              <a:buFontTx/>
              <a:buNone/>
              <a:defRPr/>
            </a:pPr>
            <a:r>
              <a:rPr lang="en-US" sz="2800" dirty="0">
                <a:ea typeface="+mn-ea"/>
                <a:cs typeface="+mn-cs"/>
              </a:rPr>
              <a:t>A(B + C) = AB + BC (distributive law) so circuits must be equivalent</a:t>
            </a:r>
          </a:p>
        </p:txBody>
      </p:sp>
    </p:spTree>
    <p:extLst>
      <p:ext uri="{BB962C8B-B14F-4D97-AF65-F5344CB8AC3E}">
        <p14:creationId xmlns:p14="http://schemas.microsoft.com/office/powerpoint/2010/main" val="1004810178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4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04799" y="1371600"/>
            <a:ext cx="7664099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ea typeface="+mj-ea"/>
                <a:cs typeface="+mj-cs"/>
              </a:rPr>
              <a:t>CSI Chapter 4</a:t>
            </a:r>
          </a:p>
        </p:txBody>
      </p:sp>
      <p:sp>
        <p:nvSpPr>
          <p:cNvPr id="19354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09600" y="2819400"/>
            <a:ext cx="3124200" cy="838200"/>
          </a:xfrm>
        </p:spPr>
        <p:txBody>
          <a:bodyPr>
            <a:normAutofit fontScale="62500" lnSpcReduction="20000"/>
          </a:bodyPr>
          <a:lstStyle/>
          <a:p>
            <a:pPr eaLnBrk="1" hangingPunct="1">
              <a:defRPr/>
            </a:pPr>
            <a:r>
              <a:rPr lang="en-US" sz="4400" dirty="0">
                <a:ea typeface="+mn-ea"/>
                <a:cs typeface="+mn-cs"/>
              </a:rPr>
              <a:t>Gates and Circuits</a:t>
            </a:r>
            <a:endParaRPr lang="en-US" sz="4400" b="0" dirty="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2345984"/>
      </p:ext>
    </p:extLst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8" name="Rectangle 6"/>
          <p:cNvSpPr>
            <a:spLocks noGrp="1" noChangeArrowheads="1"/>
          </p:cNvSpPr>
          <p:nvPr>
            <p:ph type="title"/>
          </p:nvPr>
        </p:nvSpPr>
        <p:spPr>
          <a:xfrm>
            <a:off x="884238" y="381000"/>
            <a:ext cx="7467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ea typeface="+mj-ea"/>
                <a:cs typeface="+mj-cs"/>
              </a:rPr>
              <a:t>Properties of Boolean Algebra</a:t>
            </a:r>
          </a:p>
        </p:txBody>
      </p:sp>
      <p:sp>
        <p:nvSpPr>
          <p:cNvPr id="151562" name="Text Box 10"/>
          <p:cNvSpPr txBox="1">
            <a:spLocks noChangeArrowheads="1"/>
          </p:cNvSpPr>
          <p:nvPr/>
        </p:nvSpPr>
        <p:spPr bwMode="auto">
          <a:xfrm>
            <a:off x="228600" y="4800600"/>
            <a:ext cx="1841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endParaRPr lang="en-US" sz="1400">
              <a:latin typeface="Arial" charset="0"/>
              <a:cs typeface="+mn-cs"/>
            </a:endParaRPr>
          </a:p>
        </p:txBody>
      </p:sp>
      <p:pic>
        <p:nvPicPr>
          <p:cNvPr id="50180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300" y="1952625"/>
            <a:ext cx="8407400" cy="399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4479642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7848600" cy="16002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600" dirty="0">
                <a:latin typeface="Arial" charset="0"/>
                <a:cs typeface="+mj-cs"/>
              </a:rPr>
              <a:t>Circuit Construction Algorithm</a:t>
            </a:r>
            <a:br>
              <a:rPr lang="en-US" sz="3600" dirty="0">
                <a:latin typeface="Arial" charset="0"/>
                <a:cs typeface="+mj-cs"/>
              </a:rPr>
            </a:br>
            <a:r>
              <a:rPr lang="en-US" sz="3600" dirty="0">
                <a:latin typeface="Arial" charset="0"/>
                <a:cs typeface="+mj-cs"/>
              </a:rPr>
              <a:t>(Sum-of-Products Algorithm)</a:t>
            </a:r>
            <a:br>
              <a:rPr lang="en-US" sz="3600" dirty="0">
                <a:latin typeface="Arial" charset="0"/>
                <a:cs typeface="+mj-cs"/>
              </a:rPr>
            </a:br>
            <a:endParaRPr lang="en-US" sz="3600" dirty="0">
              <a:latin typeface="Arial" charset="0"/>
              <a:cs typeface="+mj-cs"/>
            </a:endParaRP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686800" cy="3505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b="1" dirty="0">
                <a:solidFill>
                  <a:srgbClr val="333399"/>
                </a:solidFill>
                <a:latin typeface="Arial" charset="0"/>
                <a:cs typeface="+mn-cs"/>
              </a:rPr>
              <a:t>How do we create a circuit given a description of the circuit</a:t>
            </a:r>
            <a:r>
              <a:rPr lang="ja-JP" altLang="en-US" sz="2800" b="1" dirty="0">
                <a:solidFill>
                  <a:srgbClr val="333399"/>
                </a:solidFill>
                <a:latin typeface="Arial" charset="0"/>
                <a:cs typeface="+mn-cs"/>
              </a:rPr>
              <a:t>’</a:t>
            </a:r>
            <a:r>
              <a:rPr lang="en-US" sz="2800" b="1" dirty="0">
                <a:solidFill>
                  <a:srgbClr val="333399"/>
                </a:solidFill>
                <a:latin typeface="Arial" charset="0"/>
                <a:cs typeface="+mn-cs"/>
              </a:rPr>
              <a:t>s desired behavior?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>
                <a:latin typeface="Arial" charset="0"/>
                <a:cs typeface="+mn-cs"/>
              </a:rPr>
              <a:t>Step 1: Truth table construction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>
                <a:latin typeface="Arial" charset="0"/>
              </a:rPr>
              <a:t>Create a column for each input and a column for the output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>
                <a:latin typeface="Arial" charset="0"/>
              </a:rPr>
              <a:t>Fill in all combinations of inputs on a separate line of the table (there will be 2</a:t>
            </a:r>
            <a:r>
              <a:rPr lang="en-US" sz="2400" baseline="30000" dirty="0">
                <a:latin typeface="Arial" charset="0"/>
              </a:rPr>
              <a:t>n</a:t>
            </a:r>
            <a:r>
              <a:rPr lang="en-US" sz="2400" dirty="0">
                <a:latin typeface="Arial" charset="0"/>
              </a:rPr>
              <a:t>, where n is the number of inputs)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>
                <a:latin typeface="Arial" charset="0"/>
              </a:rPr>
              <a:t>Fill in the output for each combination</a:t>
            </a:r>
          </a:p>
          <a:p>
            <a:pPr marL="457200" lvl="1" indent="0" eaLnBrk="1" hangingPunct="1">
              <a:lnSpc>
                <a:spcPct val="90000"/>
              </a:lnSpc>
              <a:buFontTx/>
              <a:buNone/>
              <a:defRPr/>
            </a:pPr>
            <a:endParaRPr lang="en-US" sz="2400" dirty="0">
              <a:latin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8200" y="4953000"/>
            <a:ext cx="7848600" cy="120015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Example:  create an equality circuit</a:t>
            </a:r>
          </a:p>
          <a:p>
            <a:pPr marL="800100" lvl="1" indent="-342900">
              <a:buFont typeface="Arial"/>
              <a:buChar char="•"/>
              <a:defRPr/>
            </a:pPr>
            <a:r>
              <a:rPr lang="en-US" dirty="0"/>
              <a:t>Test 2 unsigned binary numbers</a:t>
            </a:r>
          </a:p>
          <a:p>
            <a:pPr marL="800100" lvl="1" indent="-342900">
              <a:buFont typeface="Arial"/>
              <a:buChar char="•"/>
              <a:defRPr/>
            </a:pPr>
            <a:r>
              <a:rPr lang="en-US" dirty="0"/>
              <a:t>Produce 1 if 2 numbers are equal, otherwise 0</a:t>
            </a:r>
          </a:p>
        </p:txBody>
      </p:sp>
    </p:spTree>
    <p:extLst>
      <p:ext uri="{BB962C8B-B14F-4D97-AF65-F5344CB8AC3E}">
        <p14:creationId xmlns:p14="http://schemas.microsoft.com/office/powerpoint/2010/main" val="143732808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 txBox="1">
            <a:spLocks noChangeArrowheads="1"/>
          </p:cNvSpPr>
          <p:nvPr/>
        </p:nvSpPr>
        <p:spPr bwMode="auto">
          <a:xfrm>
            <a:off x="533400" y="228600"/>
            <a:ext cx="8305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3600">
                <a:latin typeface="Arial" charset="0"/>
              </a:rPr>
              <a:t>Sum-of-Products Algorithm (cont’d)</a:t>
            </a:r>
            <a:br>
              <a:rPr lang="en-US" sz="3600">
                <a:latin typeface="Arial" charset="0"/>
              </a:rPr>
            </a:br>
            <a:endParaRPr lang="en-US" sz="3600">
              <a:latin typeface="Arial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228600" y="1371600"/>
            <a:ext cx="8686800" cy="4572000"/>
          </a:xfrm>
          <a:prstGeom prst="rect">
            <a:avLst/>
          </a:prstGeom>
        </p:spPr>
        <p:txBody>
          <a:bodyPr/>
          <a:lstStyle>
            <a:lvl1pPr marL="4763" indent="-4763" algn="l" rtl="0" fontAlgn="base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10000"/>
              </a:spcBef>
              <a:spcAft>
                <a:spcPct val="500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en-US" sz="2800" dirty="0">
                <a:latin typeface="Arial" charset="0"/>
              </a:rPr>
              <a:t>Step 2: Sub-expression construction (AND and NOT)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b="0" dirty="0">
                <a:latin typeface="Arial" charset="0"/>
                <a:cs typeface="+mn-cs"/>
              </a:rPr>
              <a:t>Final all of the combinations in the table that have a </a:t>
            </a:r>
            <a:r>
              <a:rPr lang="en-US" sz="2400" dirty="0">
                <a:latin typeface="Arial" charset="0"/>
                <a:cs typeface="+mn-cs"/>
              </a:rPr>
              <a:t>true</a:t>
            </a:r>
            <a:r>
              <a:rPr lang="en-US" sz="2400" b="0" dirty="0">
                <a:latin typeface="Arial" charset="0"/>
                <a:cs typeface="+mn-cs"/>
              </a:rPr>
              <a:t> output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b="0" dirty="0">
                <a:latin typeface="Arial" charset="0"/>
                <a:cs typeface="+mn-cs"/>
              </a:rPr>
              <a:t>For each, write a sub-expression </a:t>
            </a:r>
            <a:r>
              <a:rPr lang="en-US" sz="2400" dirty="0" err="1">
                <a:latin typeface="Arial" charset="0"/>
                <a:cs typeface="+mn-cs"/>
              </a:rPr>
              <a:t>and</a:t>
            </a:r>
            <a:r>
              <a:rPr lang="en-US" sz="2400" b="0" dirty="0" err="1">
                <a:latin typeface="Arial" charset="0"/>
                <a:cs typeface="+mn-cs"/>
              </a:rPr>
              <a:t>ing</a:t>
            </a:r>
            <a:r>
              <a:rPr lang="en-US" sz="2400" b="0" dirty="0">
                <a:latin typeface="Arial" charset="0"/>
                <a:cs typeface="+mn-cs"/>
              </a:rPr>
              <a:t> together each column; for inputs that must be </a:t>
            </a:r>
            <a:r>
              <a:rPr lang="en-US" sz="2400" dirty="0">
                <a:latin typeface="Arial" charset="0"/>
                <a:cs typeface="+mn-cs"/>
              </a:rPr>
              <a:t>false</a:t>
            </a:r>
            <a:r>
              <a:rPr lang="en-US" sz="2400" b="0" dirty="0">
                <a:latin typeface="Arial" charset="0"/>
                <a:cs typeface="+mn-cs"/>
              </a:rPr>
              <a:t>, use </a:t>
            </a:r>
            <a:r>
              <a:rPr lang="en-US" sz="2400" dirty="0">
                <a:latin typeface="Arial" charset="0"/>
                <a:cs typeface="+mn-cs"/>
              </a:rPr>
              <a:t>not</a:t>
            </a:r>
            <a:r>
              <a:rPr lang="en-US" sz="2400" b="0" dirty="0">
                <a:latin typeface="Arial" charset="0"/>
                <a:cs typeface="+mn-cs"/>
              </a:rPr>
              <a:t>.</a:t>
            </a:r>
          </a:p>
          <a:p>
            <a:pPr marL="457200" lvl="1" indent="0">
              <a:lnSpc>
                <a:spcPct val="90000"/>
              </a:lnSpc>
              <a:buFontTx/>
              <a:buNone/>
              <a:defRPr/>
            </a:pPr>
            <a:endParaRPr lang="en-US" sz="2400" dirty="0">
              <a:latin typeface="Arial" charset="0"/>
              <a:cs typeface="+mn-cs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057400" y="3962400"/>
          <a:ext cx="4724400" cy="1854200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157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4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Output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9175" name="Rectangle 5"/>
          <p:cNvSpPr>
            <a:spLocks noChangeArrowheads="1"/>
          </p:cNvSpPr>
          <p:nvPr/>
        </p:nvSpPr>
        <p:spPr bwMode="auto">
          <a:xfrm>
            <a:off x="6553200" y="4267200"/>
            <a:ext cx="5127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b="0">
                <a:latin typeface="Wingdings" charset="0"/>
                <a:cs typeface="Wingdings" charset="0"/>
              </a:rPr>
              <a:t></a:t>
            </a:r>
            <a:endParaRPr lang="en-US"/>
          </a:p>
        </p:txBody>
      </p:sp>
      <p:sp>
        <p:nvSpPr>
          <p:cNvPr id="49176" name="Rectangle 7"/>
          <p:cNvSpPr>
            <a:spLocks noChangeArrowheads="1"/>
          </p:cNvSpPr>
          <p:nvPr/>
        </p:nvSpPr>
        <p:spPr bwMode="auto">
          <a:xfrm>
            <a:off x="6553200" y="5410200"/>
            <a:ext cx="5127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b="0">
                <a:latin typeface="Wingdings" charset="0"/>
                <a:cs typeface="Wingdings" charset="0"/>
              </a:rPr>
              <a:t>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5620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 txBox="1">
            <a:spLocks noChangeArrowheads="1"/>
          </p:cNvSpPr>
          <p:nvPr/>
        </p:nvSpPr>
        <p:spPr bwMode="auto">
          <a:xfrm>
            <a:off x="533400" y="228600"/>
            <a:ext cx="8305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3600">
                <a:latin typeface="Arial" charset="0"/>
              </a:rPr>
              <a:t>Sum-of-Products Algorithm (cont’d)</a:t>
            </a:r>
            <a:br>
              <a:rPr lang="en-US" sz="3600">
                <a:latin typeface="Arial" charset="0"/>
              </a:rPr>
            </a:br>
            <a:endParaRPr lang="en-US" sz="3600">
              <a:latin typeface="Arial" charset="0"/>
            </a:endParaRPr>
          </a:p>
        </p:txBody>
      </p:sp>
      <p:sp>
        <p:nvSpPr>
          <p:cNvPr id="50179" name="Rectangle 3"/>
          <p:cNvSpPr txBox="1">
            <a:spLocks noChangeArrowheads="1"/>
          </p:cNvSpPr>
          <p:nvPr/>
        </p:nvSpPr>
        <p:spPr bwMode="auto">
          <a:xfrm>
            <a:off x="228600" y="1371600"/>
            <a:ext cx="86868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763" indent="-4763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buClr>
                <a:schemeClr val="tx1"/>
              </a:buClr>
              <a:buFontTx/>
              <a:buChar char="•"/>
            </a:pPr>
            <a:r>
              <a:rPr lang="en-US" sz="2800">
                <a:latin typeface="Arial" charset="0"/>
              </a:rPr>
              <a:t>Step 3: Subexpression construction (OR)</a:t>
            </a:r>
          </a:p>
          <a:p>
            <a:pPr lvl="1" eaLnBrk="1" hangingPunct="1">
              <a:lnSpc>
                <a:spcPct val="90000"/>
              </a:lnSpc>
              <a:spcBef>
                <a:spcPct val="10000"/>
              </a:spcBef>
              <a:spcAft>
                <a:spcPct val="5000"/>
              </a:spcAft>
              <a:buClr>
                <a:schemeClr val="tx1"/>
              </a:buClr>
              <a:buFontTx/>
              <a:buChar char="–"/>
            </a:pPr>
            <a:r>
              <a:rPr lang="en-US" b="0">
                <a:latin typeface="Arial" charset="0"/>
              </a:rPr>
              <a:t>All of the sub-expressions created in Step 2 are </a:t>
            </a:r>
            <a:r>
              <a:rPr lang="en-US">
                <a:latin typeface="Arial" charset="0"/>
              </a:rPr>
              <a:t>or</a:t>
            </a:r>
            <a:r>
              <a:rPr lang="en-US" b="0">
                <a:latin typeface="Arial" charset="0"/>
              </a:rPr>
              <a:t>’d together.</a:t>
            </a:r>
          </a:p>
        </p:txBody>
      </p:sp>
    </p:spTree>
    <p:extLst>
      <p:ext uri="{BB962C8B-B14F-4D97-AF65-F5344CB8AC3E}">
        <p14:creationId xmlns:p14="http://schemas.microsoft.com/office/powerpoint/2010/main" val="25244446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 txBox="1">
            <a:spLocks noChangeArrowheads="1"/>
          </p:cNvSpPr>
          <p:nvPr/>
        </p:nvSpPr>
        <p:spPr bwMode="auto">
          <a:xfrm>
            <a:off x="533400" y="228600"/>
            <a:ext cx="8305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3600">
                <a:latin typeface="Arial" charset="0"/>
              </a:rPr>
              <a:t>Sum-of-Products Algorithm (cont’d)</a:t>
            </a:r>
            <a:br>
              <a:rPr lang="en-US" sz="3600">
                <a:latin typeface="Arial" charset="0"/>
              </a:rPr>
            </a:br>
            <a:endParaRPr lang="en-US" sz="3600">
              <a:latin typeface="Arial" charset="0"/>
            </a:endParaRPr>
          </a:p>
        </p:txBody>
      </p:sp>
      <p:sp>
        <p:nvSpPr>
          <p:cNvPr id="51203" name="Rectangle 3"/>
          <p:cNvSpPr txBox="1">
            <a:spLocks noChangeArrowheads="1"/>
          </p:cNvSpPr>
          <p:nvPr/>
        </p:nvSpPr>
        <p:spPr bwMode="auto">
          <a:xfrm>
            <a:off x="228600" y="1371600"/>
            <a:ext cx="86868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763" indent="-4763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buClr>
                <a:schemeClr val="tx1"/>
              </a:buClr>
              <a:buFontTx/>
              <a:buChar char="•"/>
            </a:pPr>
            <a:r>
              <a:rPr lang="en-US" sz="2800">
                <a:latin typeface="Arial" charset="0"/>
              </a:rPr>
              <a:t>Step 4: Produce the circuit diagram.</a:t>
            </a:r>
          </a:p>
        </p:txBody>
      </p:sp>
    </p:spTree>
    <p:extLst>
      <p:ext uri="{BB962C8B-B14F-4D97-AF65-F5344CB8AC3E}">
        <p14:creationId xmlns:p14="http://schemas.microsoft.com/office/powerpoint/2010/main" val="39558502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 txBox="1">
            <a:spLocks noChangeArrowheads="1"/>
          </p:cNvSpPr>
          <p:nvPr/>
        </p:nvSpPr>
        <p:spPr bwMode="auto">
          <a:xfrm>
            <a:off x="533400" y="228600"/>
            <a:ext cx="8305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3600">
                <a:latin typeface="Arial" charset="0"/>
              </a:rPr>
              <a:t>Sum-of-Products Algorithm (cont’d)</a:t>
            </a:r>
            <a:br>
              <a:rPr lang="en-US" sz="3600">
                <a:latin typeface="Arial" charset="0"/>
              </a:rPr>
            </a:br>
            <a:endParaRPr lang="en-US" sz="3600">
              <a:latin typeface="Arial" charset="0"/>
            </a:endParaRPr>
          </a:p>
        </p:txBody>
      </p:sp>
      <p:sp>
        <p:nvSpPr>
          <p:cNvPr id="52227" name="Rectangle 3"/>
          <p:cNvSpPr txBox="1">
            <a:spLocks noChangeArrowheads="1"/>
          </p:cNvSpPr>
          <p:nvPr/>
        </p:nvSpPr>
        <p:spPr bwMode="auto">
          <a:xfrm>
            <a:off x="228600" y="1371600"/>
            <a:ext cx="41148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buClr>
                <a:schemeClr val="tx1"/>
              </a:buClr>
            </a:pPr>
            <a:r>
              <a:rPr lang="en-US" sz="2800">
                <a:latin typeface="Arial" charset="0"/>
              </a:rPr>
              <a:t>Try this: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2133600"/>
          <a:ext cx="3733800" cy="3733800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933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3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3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34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25056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333399"/>
                          </a:solidFill>
                        </a:rPr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333399"/>
                          </a:solidFill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333399"/>
                          </a:solidFill>
                        </a:rPr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333399"/>
                          </a:solidFill>
                        </a:rPr>
                        <a:t>Output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59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59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59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859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859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859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859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859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69881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 txBox="1">
            <a:spLocks noChangeArrowheads="1"/>
          </p:cNvSpPr>
          <p:nvPr/>
        </p:nvSpPr>
        <p:spPr bwMode="auto">
          <a:xfrm>
            <a:off x="533400" y="228600"/>
            <a:ext cx="8305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3600">
                <a:latin typeface="Arial" charset="0"/>
              </a:rPr>
              <a:t>Sum-of-Products Algorithm (cont’d)</a:t>
            </a:r>
            <a:br>
              <a:rPr lang="en-US" sz="3600">
                <a:latin typeface="Arial" charset="0"/>
              </a:rPr>
            </a:br>
            <a:endParaRPr lang="en-US" sz="3600">
              <a:latin typeface="Arial" charset="0"/>
            </a:endParaRPr>
          </a:p>
        </p:txBody>
      </p:sp>
      <p:sp>
        <p:nvSpPr>
          <p:cNvPr id="53251" name="Rectangle 3"/>
          <p:cNvSpPr txBox="1">
            <a:spLocks noChangeArrowheads="1"/>
          </p:cNvSpPr>
          <p:nvPr/>
        </p:nvSpPr>
        <p:spPr bwMode="auto">
          <a:xfrm>
            <a:off x="228600" y="1371600"/>
            <a:ext cx="8153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buClr>
                <a:schemeClr val="tx1"/>
              </a:buClr>
            </a:pPr>
            <a:r>
              <a:rPr lang="en-US" sz="2800">
                <a:latin typeface="Arial" charset="0"/>
              </a:rPr>
              <a:t>Show the equivalent Boolean expression: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Clr>
                <a:schemeClr val="tx1"/>
              </a:buClr>
            </a:pPr>
            <a:endParaRPr lang="en-US" sz="2800">
              <a:latin typeface="Arial" charset="0"/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Clr>
                <a:schemeClr val="tx1"/>
              </a:buClr>
            </a:pPr>
            <a:r>
              <a:rPr lang="en-US" sz="2800">
                <a:latin typeface="Arial" charset="0"/>
              </a:rPr>
              <a:t>And circuit:</a:t>
            </a:r>
          </a:p>
        </p:txBody>
      </p:sp>
    </p:spTree>
    <p:extLst>
      <p:ext uri="{BB962C8B-B14F-4D97-AF65-F5344CB8AC3E}">
        <p14:creationId xmlns:p14="http://schemas.microsoft.com/office/powerpoint/2010/main" val="3914820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6" name="Rectangle 6"/>
          <p:cNvSpPr>
            <a:spLocks noGrp="1" noChangeArrowheads="1"/>
          </p:cNvSpPr>
          <p:nvPr>
            <p:ph type="title"/>
          </p:nvPr>
        </p:nvSpPr>
        <p:spPr>
          <a:xfrm>
            <a:off x="838200" y="152400"/>
            <a:ext cx="7467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ea typeface="+mj-ea"/>
                <a:cs typeface="+mj-cs"/>
              </a:rPr>
              <a:t>Computers and Electricity</a:t>
            </a:r>
          </a:p>
        </p:txBody>
      </p:sp>
      <p:sp>
        <p:nvSpPr>
          <p:cNvPr id="138247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b="1" dirty="0">
                <a:solidFill>
                  <a:srgbClr val="FF6600"/>
                </a:solidFill>
                <a:ea typeface="+mn-ea"/>
                <a:cs typeface="+mn-cs"/>
              </a:rPr>
              <a:t>Gate</a:t>
            </a:r>
            <a:r>
              <a:rPr lang="en-US" dirty="0">
                <a:solidFill>
                  <a:srgbClr val="FF6600"/>
                </a:solidFill>
                <a:ea typeface="+mn-ea"/>
                <a:cs typeface="+mn-cs"/>
              </a:rPr>
              <a:t> </a:t>
            </a:r>
          </a:p>
          <a:p>
            <a:pPr eaLnBrk="1" hangingPunct="1">
              <a:buFontTx/>
              <a:buNone/>
              <a:defRPr/>
            </a:pPr>
            <a:r>
              <a:rPr lang="en-US" dirty="0">
                <a:ea typeface="+mn-ea"/>
                <a:cs typeface="+mn-cs"/>
              </a:rPr>
              <a:t>A device that performs a basic operation on</a:t>
            </a:r>
          </a:p>
          <a:p>
            <a:pPr eaLnBrk="1" hangingPunct="1">
              <a:buFontTx/>
              <a:buNone/>
              <a:defRPr/>
            </a:pPr>
            <a:r>
              <a:rPr lang="en-US" dirty="0">
                <a:ea typeface="+mn-ea"/>
                <a:cs typeface="+mn-cs"/>
              </a:rPr>
              <a:t>electrical signals</a:t>
            </a:r>
          </a:p>
          <a:p>
            <a:pPr eaLnBrk="1" hangingPunct="1">
              <a:buFontTx/>
              <a:buNone/>
              <a:defRPr/>
            </a:pPr>
            <a:r>
              <a:rPr lang="en-US" b="1" dirty="0">
                <a:solidFill>
                  <a:srgbClr val="FF6600"/>
                </a:solidFill>
                <a:ea typeface="+mn-ea"/>
                <a:cs typeface="+mn-cs"/>
              </a:rPr>
              <a:t>Circuits</a:t>
            </a:r>
            <a:r>
              <a:rPr lang="en-US" dirty="0">
                <a:solidFill>
                  <a:srgbClr val="FF6600"/>
                </a:solidFill>
                <a:ea typeface="+mn-ea"/>
                <a:cs typeface="+mn-cs"/>
              </a:rPr>
              <a:t>  </a:t>
            </a:r>
          </a:p>
          <a:p>
            <a:pPr eaLnBrk="1" hangingPunct="1">
              <a:buFontTx/>
              <a:buNone/>
              <a:defRPr/>
            </a:pPr>
            <a:r>
              <a:rPr lang="en-US" dirty="0">
                <a:ea typeface="+mn-ea"/>
                <a:cs typeface="+mn-cs"/>
              </a:rPr>
              <a:t>Gates combined to perform more</a:t>
            </a:r>
          </a:p>
          <a:p>
            <a:pPr eaLnBrk="1" hangingPunct="1">
              <a:buFontTx/>
              <a:buNone/>
              <a:defRPr/>
            </a:pPr>
            <a:r>
              <a:rPr lang="en-US" dirty="0">
                <a:ea typeface="+mn-ea"/>
                <a:cs typeface="+mn-cs"/>
              </a:rPr>
              <a:t>complicated tasks</a:t>
            </a:r>
          </a:p>
        </p:txBody>
      </p:sp>
    </p:spTree>
    <p:extLst>
      <p:ext uri="{BB962C8B-B14F-4D97-AF65-F5344CB8AC3E}">
        <p14:creationId xmlns:p14="http://schemas.microsoft.com/office/powerpoint/2010/main" val="4204136671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2" name="Rectangle 4"/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7467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ea typeface="+mj-ea"/>
                <a:cs typeface="+mj-cs"/>
              </a:rPr>
              <a:t>Computers and Electricity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382000" cy="4724400"/>
          </a:xfrm>
        </p:spPr>
        <p:txBody>
          <a:bodyPr>
            <a:normAutofit lnSpcReduction="10000"/>
          </a:bodyPr>
          <a:lstStyle/>
          <a:p>
            <a:pPr marL="55563" indent="-55563" eaLnBrk="1" hangingPunct="1">
              <a:buFontTx/>
              <a:buNone/>
              <a:defRPr/>
            </a:pPr>
            <a:r>
              <a:rPr lang="en-US" sz="2800" i="1" dirty="0">
                <a:ea typeface="+mn-ea"/>
                <a:cs typeface="+mn-cs"/>
              </a:rPr>
              <a:t>How do we describe the behavior of gates and circuits?</a:t>
            </a:r>
            <a:endParaRPr lang="en-US" sz="2800" dirty="0">
              <a:ea typeface="+mn-ea"/>
              <a:cs typeface="+mn-cs"/>
            </a:endParaRPr>
          </a:p>
          <a:p>
            <a:pPr marL="55563" indent="-55563" eaLnBrk="1" hangingPunct="1">
              <a:buFontTx/>
              <a:buNone/>
              <a:defRPr/>
            </a:pPr>
            <a:r>
              <a:rPr lang="en-US" sz="2800" dirty="0">
                <a:solidFill>
                  <a:srgbClr val="FF6600"/>
                </a:solidFill>
                <a:ea typeface="+mn-ea"/>
                <a:cs typeface="+mn-cs"/>
              </a:rPr>
              <a:t>Boolean expressions</a:t>
            </a:r>
          </a:p>
          <a:p>
            <a:pPr marL="55563" indent="-55563" eaLnBrk="1" hangingPunct="1">
              <a:buFontTx/>
              <a:buNone/>
              <a:defRPr/>
            </a:pPr>
            <a:r>
              <a:rPr lang="en-US" sz="2400" dirty="0">
                <a:ea typeface="+mn-ea"/>
                <a:cs typeface="+mn-cs"/>
              </a:rPr>
              <a:t>Uses Boolean algebra, a mathematical notation for expressing two-valued logic</a:t>
            </a:r>
            <a:r>
              <a:rPr lang="en-US" sz="2800" dirty="0">
                <a:ea typeface="+mn-ea"/>
                <a:cs typeface="+mn-cs"/>
              </a:rPr>
              <a:t> </a:t>
            </a:r>
          </a:p>
          <a:p>
            <a:pPr marL="55563" indent="-55563" eaLnBrk="1" hangingPunct="1">
              <a:buFontTx/>
              <a:buNone/>
              <a:defRPr/>
            </a:pPr>
            <a:r>
              <a:rPr lang="en-US" sz="2800" dirty="0">
                <a:solidFill>
                  <a:srgbClr val="FF6600"/>
                </a:solidFill>
                <a:ea typeface="+mn-ea"/>
                <a:cs typeface="+mn-cs"/>
              </a:rPr>
              <a:t>Logic diagrams</a:t>
            </a:r>
          </a:p>
          <a:p>
            <a:pPr marL="55563" indent="-55563" eaLnBrk="1" hangingPunct="1">
              <a:buFontTx/>
              <a:buNone/>
              <a:defRPr/>
            </a:pPr>
            <a:r>
              <a:rPr lang="en-US" sz="2400" dirty="0">
                <a:ea typeface="+mn-ea"/>
                <a:cs typeface="+mn-cs"/>
              </a:rPr>
              <a:t>A graphical representation of a circuit; each gate has its</a:t>
            </a:r>
          </a:p>
          <a:p>
            <a:pPr marL="55563" indent="-55563" eaLnBrk="1" hangingPunct="1">
              <a:buFontTx/>
              <a:buNone/>
              <a:defRPr/>
            </a:pPr>
            <a:r>
              <a:rPr lang="en-US" sz="2400" dirty="0">
                <a:ea typeface="+mn-ea"/>
                <a:cs typeface="+mn-cs"/>
              </a:rPr>
              <a:t>own symbol</a:t>
            </a:r>
          </a:p>
          <a:p>
            <a:pPr marL="55563" indent="-55563" eaLnBrk="1" hangingPunct="1">
              <a:buFontTx/>
              <a:buNone/>
              <a:defRPr/>
            </a:pPr>
            <a:r>
              <a:rPr lang="en-US" sz="2800" dirty="0">
                <a:solidFill>
                  <a:srgbClr val="FF6600"/>
                </a:solidFill>
                <a:ea typeface="+mn-ea"/>
                <a:cs typeface="+mn-cs"/>
              </a:rPr>
              <a:t>Truth tables</a:t>
            </a:r>
          </a:p>
          <a:p>
            <a:pPr marL="55563" indent="-55563" eaLnBrk="1" hangingPunct="1">
              <a:buFontTx/>
              <a:buNone/>
              <a:defRPr/>
            </a:pPr>
            <a:r>
              <a:rPr lang="en-US" sz="2400" dirty="0">
                <a:ea typeface="+mn-ea"/>
                <a:cs typeface="+mn-cs"/>
              </a:rPr>
              <a:t>A table showing all possible input values and the associated</a:t>
            </a:r>
          </a:p>
          <a:p>
            <a:pPr marL="55563" indent="-55563" eaLnBrk="1" hangingPunct="1">
              <a:buFontTx/>
              <a:buNone/>
              <a:defRPr/>
            </a:pPr>
            <a:r>
              <a:rPr lang="en-US" sz="2400" dirty="0">
                <a:ea typeface="+mn-ea"/>
                <a:cs typeface="+mn-cs"/>
              </a:rPr>
              <a:t>output values</a:t>
            </a:r>
            <a:endParaRPr lang="en-US" sz="2800" dirty="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78410107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70" name="Rectangle 6"/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7467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ea typeface="+mj-ea"/>
                <a:cs typeface="+mj-cs"/>
              </a:rPr>
              <a:t>Gates</a:t>
            </a:r>
          </a:p>
        </p:txBody>
      </p:sp>
      <p:sp>
        <p:nvSpPr>
          <p:cNvPr id="13927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458200" cy="4572000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  <a:defRPr/>
            </a:pPr>
            <a:r>
              <a:rPr lang="en-US" sz="2800" dirty="0">
                <a:ea typeface="+mn-ea"/>
                <a:cs typeface="+mn-cs"/>
              </a:rPr>
              <a:t>Six types of gates</a:t>
            </a:r>
            <a:endParaRPr lang="en-US" dirty="0">
              <a:ea typeface="+mn-ea"/>
              <a:cs typeface="+mn-cs"/>
            </a:endParaRPr>
          </a:p>
          <a:p>
            <a:pPr lvl="1" eaLnBrk="1" hangingPunct="1">
              <a:defRPr/>
            </a:pPr>
            <a:r>
              <a:rPr lang="en-US" sz="2400" dirty="0">
                <a:solidFill>
                  <a:srgbClr val="FF6600"/>
                </a:solidFill>
                <a:ea typeface="+mn-ea"/>
              </a:rPr>
              <a:t>NOT</a:t>
            </a:r>
          </a:p>
          <a:p>
            <a:pPr lvl="1" eaLnBrk="1" hangingPunct="1">
              <a:defRPr/>
            </a:pPr>
            <a:r>
              <a:rPr lang="en-US" sz="2400" dirty="0">
                <a:solidFill>
                  <a:srgbClr val="FF6600"/>
                </a:solidFill>
                <a:ea typeface="+mn-ea"/>
              </a:rPr>
              <a:t>AND</a:t>
            </a:r>
          </a:p>
          <a:p>
            <a:pPr lvl="1" eaLnBrk="1" hangingPunct="1">
              <a:defRPr/>
            </a:pPr>
            <a:r>
              <a:rPr lang="en-US" sz="2400" dirty="0">
                <a:solidFill>
                  <a:srgbClr val="FF6600"/>
                </a:solidFill>
                <a:ea typeface="+mn-ea"/>
              </a:rPr>
              <a:t>OR</a:t>
            </a:r>
          </a:p>
          <a:p>
            <a:pPr lvl="1" eaLnBrk="1" hangingPunct="1">
              <a:defRPr/>
            </a:pPr>
            <a:r>
              <a:rPr lang="en-US" sz="2400" dirty="0">
                <a:solidFill>
                  <a:srgbClr val="FF6600"/>
                </a:solidFill>
                <a:ea typeface="+mn-ea"/>
              </a:rPr>
              <a:t>XOR</a:t>
            </a:r>
          </a:p>
          <a:p>
            <a:pPr lvl="1" eaLnBrk="1" hangingPunct="1">
              <a:defRPr/>
            </a:pPr>
            <a:r>
              <a:rPr lang="en-US" sz="2400" dirty="0">
                <a:solidFill>
                  <a:srgbClr val="FF6600"/>
                </a:solidFill>
                <a:ea typeface="+mn-ea"/>
              </a:rPr>
              <a:t>NAND</a:t>
            </a:r>
          </a:p>
          <a:p>
            <a:pPr lvl="1" eaLnBrk="1" hangingPunct="1">
              <a:defRPr/>
            </a:pPr>
            <a:r>
              <a:rPr lang="en-US" sz="2400" dirty="0">
                <a:solidFill>
                  <a:srgbClr val="FF6600"/>
                </a:solidFill>
                <a:ea typeface="+mn-ea"/>
              </a:rPr>
              <a:t>NOR</a:t>
            </a:r>
          </a:p>
          <a:p>
            <a:pPr eaLnBrk="1" hangingPunct="1">
              <a:buFontTx/>
              <a:buNone/>
              <a:defRPr/>
            </a:pPr>
            <a:r>
              <a:rPr lang="en-US" sz="2800" dirty="0">
                <a:ea typeface="+mn-ea"/>
                <a:cs typeface="+mn-cs"/>
              </a:rPr>
              <a:t>Typically, logic diagrams are black and white with gates distinguished only by their shape</a:t>
            </a:r>
          </a:p>
          <a:p>
            <a:pPr eaLnBrk="1" hangingPunct="1">
              <a:buFontTx/>
              <a:buNone/>
              <a:defRPr/>
            </a:pPr>
            <a:r>
              <a:rPr lang="en-US" sz="2800" dirty="0">
                <a:ea typeface="+mn-ea"/>
                <a:cs typeface="+mn-cs"/>
              </a:rPr>
              <a:t>We use </a:t>
            </a:r>
            <a:r>
              <a:rPr lang="en-US" sz="2800" dirty="0">
                <a:solidFill>
                  <a:srgbClr val="9966FF"/>
                </a:solidFill>
                <a:ea typeface="+mn-ea"/>
                <a:cs typeface="+mn-cs"/>
              </a:rPr>
              <a:t>c</a:t>
            </a:r>
            <a:r>
              <a:rPr lang="en-US" sz="2800" dirty="0">
                <a:solidFill>
                  <a:srgbClr val="0099CC"/>
                </a:solidFill>
                <a:ea typeface="+mn-ea"/>
                <a:cs typeface="+mn-cs"/>
              </a:rPr>
              <a:t>o</a:t>
            </a:r>
            <a:r>
              <a:rPr lang="en-US" sz="2800" dirty="0">
                <a:solidFill>
                  <a:srgbClr val="CF433F"/>
                </a:solidFill>
                <a:ea typeface="+mn-ea"/>
                <a:cs typeface="+mn-cs"/>
              </a:rPr>
              <a:t>l</a:t>
            </a:r>
            <a:r>
              <a:rPr lang="en-US" sz="2800" dirty="0">
                <a:solidFill>
                  <a:srgbClr val="33CCCC"/>
                </a:solidFill>
                <a:ea typeface="+mn-ea"/>
                <a:cs typeface="+mn-cs"/>
              </a:rPr>
              <a:t>o</a:t>
            </a:r>
            <a:r>
              <a:rPr lang="en-US" sz="2800" dirty="0">
                <a:solidFill>
                  <a:srgbClr val="CC6633"/>
                </a:solidFill>
                <a:ea typeface="+mn-ea"/>
                <a:cs typeface="+mn-cs"/>
              </a:rPr>
              <a:t>r</a:t>
            </a:r>
            <a:r>
              <a:rPr lang="en-US" sz="2800" dirty="0">
                <a:ea typeface="+mn-ea"/>
                <a:cs typeface="+mn-cs"/>
              </a:rPr>
              <a:t> for clarity (and fun)</a:t>
            </a:r>
          </a:p>
        </p:txBody>
      </p:sp>
    </p:spTree>
    <p:extLst>
      <p:ext uri="{BB962C8B-B14F-4D97-AF65-F5344CB8AC3E}">
        <p14:creationId xmlns:p14="http://schemas.microsoft.com/office/powerpoint/2010/main" val="805174335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4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467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ea typeface="+mj-ea"/>
                <a:cs typeface="+mj-cs"/>
              </a:rPr>
              <a:t>NOT Gate</a:t>
            </a:r>
          </a:p>
        </p:txBody>
      </p:sp>
      <p:sp>
        <p:nvSpPr>
          <p:cNvPr id="14029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382000" cy="1676400"/>
          </a:xfrm>
        </p:spPr>
        <p:txBody>
          <a:bodyPr/>
          <a:lstStyle/>
          <a:p>
            <a:pPr marL="0" indent="0" eaLnBrk="1" hangingPunct="1">
              <a:buFontTx/>
              <a:buNone/>
              <a:tabLst>
                <a:tab pos="0" algn="l"/>
              </a:tabLst>
              <a:defRPr/>
            </a:pPr>
            <a:r>
              <a:rPr lang="en-US" sz="2800" dirty="0">
                <a:ea typeface="+mn-ea"/>
                <a:cs typeface="+mn-cs"/>
              </a:rPr>
              <a:t>A NOT gate accepts one input signal (0 or 1) and returns the complementary (opposite) signal as output</a:t>
            </a:r>
            <a:endParaRPr lang="en-US" dirty="0">
              <a:ea typeface="+mn-ea"/>
              <a:cs typeface="+mn-cs"/>
            </a:endParaRPr>
          </a:p>
        </p:txBody>
      </p:sp>
      <p:pic>
        <p:nvPicPr>
          <p:cNvPr id="21508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5388" y="3657600"/>
            <a:ext cx="6753225" cy="202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55742458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8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467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ea typeface="+mj-ea"/>
                <a:cs typeface="+mj-cs"/>
              </a:rPr>
              <a:t>AND Gate</a:t>
            </a:r>
          </a:p>
        </p:txBody>
      </p:sp>
      <p:sp>
        <p:nvSpPr>
          <p:cNvPr id="14131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21336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sz="2800">
                <a:ea typeface="+mn-ea"/>
                <a:cs typeface="+mn-cs"/>
              </a:rPr>
              <a:t>An AND gate accepts two input signals</a:t>
            </a:r>
          </a:p>
          <a:p>
            <a:pPr eaLnBrk="1" hangingPunct="1">
              <a:buFontTx/>
              <a:buNone/>
              <a:defRPr/>
            </a:pPr>
            <a:r>
              <a:rPr lang="en-US" sz="2800">
                <a:ea typeface="+mn-ea"/>
                <a:cs typeface="+mn-cs"/>
              </a:rPr>
              <a:t>If both are 1, the output is 1; otherwise, </a:t>
            </a:r>
          </a:p>
          <a:p>
            <a:pPr eaLnBrk="1" hangingPunct="1">
              <a:lnSpc>
                <a:spcPct val="50000"/>
              </a:lnSpc>
              <a:buFontTx/>
              <a:buNone/>
              <a:defRPr/>
            </a:pPr>
            <a:r>
              <a:rPr lang="en-US" sz="2800">
                <a:ea typeface="+mn-ea"/>
                <a:cs typeface="+mn-cs"/>
              </a:rPr>
              <a:t>the output is 0</a:t>
            </a:r>
          </a:p>
        </p:txBody>
      </p:sp>
      <p:pic>
        <p:nvPicPr>
          <p:cNvPr id="23556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488" y="3408363"/>
            <a:ext cx="7439025" cy="278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824384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42" name="Rectangle 6"/>
          <p:cNvSpPr>
            <a:spLocks noGrp="1" noChangeArrowheads="1"/>
          </p:cNvSpPr>
          <p:nvPr>
            <p:ph type="title"/>
          </p:nvPr>
        </p:nvSpPr>
        <p:spPr>
          <a:xfrm>
            <a:off x="838200" y="152400"/>
            <a:ext cx="7467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ea typeface="+mj-ea"/>
                <a:cs typeface="+mj-cs"/>
              </a:rPr>
              <a:t>OR Gate</a:t>
            </a:r>
          </a:p>
        </p:txBody>
      </p:sp>
      <p:sp>
        <p:nvSpPr>
          <p:cNvPr id="14234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82000" cy="22098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sz="2800" dirty="0">
                <a:ea typeface="+mn-ea"/>
                <a:cs typeface="+mn-cs"/>
              </a:rPr>
              <a:t>An OR gate accepts two input signals</a:t>
            </a:r>
          </a:p>
          <a:p>
            <a:pPr eaLnBrk="1" hangingPunct="1">
              <a:buFontTx/>
              <a:buNone/>
              <a:defRPr/>
            </a:pPr>
            <a:r>
              <a:rPr lang="en-US" sz="2800" dirty="0">
                <a:ea typeface="+mn-ea"/>
                <a:cs typeface="+mn-cs"/>
              </a:rPr>
              <a:t>If both are 0, the output is 0; otherwise,</a:t>
            </a:r>
          </a:p>
          <a:p>
            <a:pPr eaLnBrk="1" hangingPunct="1">
              <a:buFontTx/>
              <a:buNone/>
              <a:defRPr/>
            </a:pPr>
            <a:r>
              <a:rPr lang="en-US" sz="2800" dirty="0">
                <a:ea typeface="+mn-ea"/>
                <a:cs typeface="+mn-cs"/>
              </a:rPr>
              <a:t>the output is 1</a:t>
            </a:r>
          </a:p>
        </p:txBody>
      </p:sp>
      <p:pic>
        <p:nvPicPr>
          <p:cNvPr id="25604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775" y="3200400"/>
            <a:ext cx="7410450" cy="267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30315537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52400"/>
            <a:ext cx="7467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ea typeface="+mj-ea"/>
                <a:cs typeface="+mj-cs"/>
              </a:rPr>
              <a:t>XOR Gate</a:t>
            </a:r>
          </a:p>
        </p:txBody>
      </p:sp>
      <p:sp>
        <p:nvSpPr>
          <p:cNvPr id="166918" name="Rectangle 6"/>
          <p:cNvSpPr>
            <a:spLocks noChangeArrowheads="1"/>
          </p:cNvSpPr>
          <p:nvPr/>
        </p:nvSpPr>
        <p:spPr bwMode="auto">
          <a:xfrm>
            <a:off x="381000" y="1600200"/>
            <a:ext cx="8229600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r>
              <a:rPr lang="en-US" sz="2800" b="0" dirty="0">
                <a:latin typeface="Arial" charset="0"/>
                <a:cs typeface="+mn-cs"/>
              </a:rPr>
              <a:t>An XOR gate accepts two input signals</a:t>
            </a:r>
          </a:p>
          <a:p>
            <a:pPr>
              <a:lnSpc>
                <a:spcPct val="150000"/>
              </a:lnSpc>
              <a:defRPr/>
            </a:pPr>
            <a:r>
              <a:rPr lang="en-US" sz="2800" b="0" dirty="0">
                <a:latin typeface="Arial" charset="0"/>
                <a:cs typeface="+mn-cs"/>
              </a:rPr>
              <a:t>If both are the same, the output is 0; otherwise,</a:t>
            </a:r>
          </a:p>
          <a:p>
            <a:pPr>
              <a:defRPr/>
            </a:pPr>
            <a:r>
              <a:rPr lang="en-US" sz="2800" b="0" dirty="0">
                <a:latin typeface="Arial" charset="0"/>
                <a:cs typeface="+mn-cs"/>
              </a:rPr>
              <a:t>the output is 1</a:t>
            </a:r>
          </a:p>
          <a:p>
            <a:pPr>
              <a:defRPr/>
            </a:pPr>
            <a:endParaRPr lang="en-US" sz="2800" b="0" dirty="0">
              <a:latin typeface="Arial" charset="0"/>
              <a:cs typeface="+mn-cs"/>
            </a:endParaRPr>
          </a:p>
          <a:p>
            <a:pPr>
              <a:defRPr/>
            </a:pPr>
            <a:endParaRPr lang="en-US" b="0" dirty="0">
              <a:latin typeface="Arial" charset="0"/>
              <a:cs typeface="+mn-cs"/>
            </a:endParaRPr>
          </a:p>
        </p:txBody>
      </p:sp>
      <p:pic>
        <p:nvPicPr>
          <p:cNvPr id="2765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013" y="3505200"/>
            <a:ext cx="7419975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0451411"/>
      </p:ext>
    </p:extLst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433</TotalTime>
  <Words>829</Words>
  <Application>Microsoft Macintosh PowerPoint</Application>
  <PresentationFormat>On-screen Show (4:3)</PresentationFormat>
  <Paragraphs>194</Paragraphs>
  <Slides>26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ＭＳ Ｐゴシック</vt:lpstr>
      <vt:lpstr>Arial</vt:lpstr>
      <vt:lpstr>Calibri</vt:lpstr>
      <vt:lpstr>Mangal</vt:lpstr>
      <vt:lpstr>Times</vt:lpstr>
      <vt:lpstr>Times New Roman</vt:lpstr>
      <vt:lpstr>Wingdings</vt:lpstr>
      <vt:lpstr>Clarity</vt:lpstr>
      <vt:lpstr>Agenda – 2/12/18</vt:lpstr>
      <vt:lpstr>CSI Chapter 4</vt:lpstr>
      <vt:lpstr>Computers and Electricity</vt:lpstr>
      <vt:lpstr>Computers and Electricity</vt:lpstr>
      <vt:lpstr>Gates</vt:lpstr>
      <vt:lpstr>NOT Gate</vt:lpstr>
      <vt:lpstr>AND Gate</vt:lpstr>
      <vt:lpstr>OR Gate</vt:lpstr>
      <vt:lpstr>XOR Gate</vt:lpstr>
      <vt:lpstr>XOR Gate</vt:lpstr>
      <vt:lpstr>NAND Gate</vt:lpstr>
      <vt:lpstr>NOR Gate</vt:lpstr>
      <vt:lpstr>Review of Gate Processing</vt:lpstr>
      <vt:lpstr>Gates with More Inputs</vt:lpstr>
      <vt:lpstr>Circuits</vt:lpstr>
      <vt:lpstr>Combinational Circuits</vt:lpstr>
      <vt:lpstr>Combinational Circuits</vt:lpstr>
      <vt:lpstr>Combinational Circuits</vt:lpstr>
      <vt:lpstr>Combinational Circuits</vt:lpstr>
      <vt:lpstr>Properties of Boolean Algebra</vt:lpstr>
      <vt:lpstr>Circuit Construction Algorithm (Sum-of-Products Algorithm)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Siena College</Company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MaryAnne Egan</dc:creator>
  <cp:lastModifiedBy>Microsoft Office User</cp:lastModifiedBy>
  <cp:revision>28</cp:revision>
  <cp:lastPrinted>2018-02-09T20:59:59Z</cp:lastPrinted>
  <dcterms:created xsi:type="dcterms:W3CDTF">2015-09-22T15:33:46Z</dcterms:created>
  <dcterms:modified xsi:type="dcterms:W3CDTF">2018-02-09T21:00:12Z</dcterms:modified>
</cp:coreProperties>
</file>