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4"/>
  </p:notesMasterIdLst>
  <p:handoutMasterIdLst>
    <p:handoutMasterId r:id="rId45"/>
  </p:handoutMasterIdLst>
  <p:sldIdLst>
    <p:sldId id="300" r:id="rId2"/>
    <p:sldId id="294" r:id="rId3"/>
    <p:sldId id="272" r:id="rId4"/>
    <p:sldId id="273" r:id="rId5"/>
    <p:sldId id="283" r:id="rId6"/>
    <p:sldId id="284" r:id="rId7"/>
    <p:sldId id="274" r:id="rId8"/>
    <p:sldId id="27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1A43-C115-BD4A-ACEA-D75F98519175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68E2-5291-EF4E-A7AD-ED702B60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D26-1C22-7642-8B11-D28C92B70483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F116-A58F-1147-AFA3-C0A66AF8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0CEF2E-2032-9C4F-ACDE-8D96BF463DDB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7B0DD-378D-C447-9847-7DEDB34A001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3392F9-A69F-4046-AA3D-CBD10FDA871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535980-A995-CC46-946C-D282F07AFA7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38FD71-E78A-5249-ACE8-13F54A0893B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E1DF4D-FED7-3A47-9A9E-CA94239D7DB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56D791-79B4-6345-AA03-32419E9A705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819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FE25FDE-0726-0D41-91C8-9E1A42F2EE0F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2836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96DE74-3865-6F41-9B62-D0391B4020A5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583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DBFAB2-E496-7A4A-BB11-A5A4F2503EFA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047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D6C6EB-BA0D-DB4F-82C6-1AA66371E908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108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F1758-524B-604D-9ED8-5A8CC15D234B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1. Find a file with a picture.</a:t>
            </a:r>
          </a:p>
          <a:p>
            <a:pPr eaLnBrk="1" hangingPunct="1"/>
            <a:r>
              <a:rPr lang="en-US" dirty="0">
                <a:latin typeface="Constantia" charset="0"/>
              </a:rPr>
              <a:t>2. Pick it.</a:t>
            </a:r>
          </a:p>
          <a:p>
            <a:pPr eaLnBrk="1" hangingPunct="1"/>
            <a:r>
              <a:rPr lang="en-US" dirty="0">
                <a:latin typeface="Constantia" charset="0"/>
              </a:rPr>
              <a:t>3. Get the bytes from that file into memory and label it as a type: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>
                <a:latin typeface="Constantia" charset="0"/>
              </a:rPr>
              <a:t>picture</a:t>
            </a:r>
            <a:r>
              <a:rPr lang="ja-JP" altLang="en-US" dirty="0">
                <a:latin typeface="Constantia" charset="0"/>
              </a:rPr>
              <a:t>”</a:t>
            </a:r>
            <a:endParaRPr lang="en-US" altLang="ja-JP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4. Show the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F116-A58F-1147-AFA3-C0A66AF87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6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81109E-90FC-A24F-9370-5DC80D6C123E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4415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F2DB829-899F-9F4A-8CE1-FC7994F4BBCB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3933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3E98498-25DA-E24E-B1F2-DFF68434DA54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1512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F046294-58A1-A847-B02A-98761FA58C08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54944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BC6A3F-0748-2C45-8E8B-404736028B88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8151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989964-DF50-1543-A486-817FD13D02C3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48626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FCFBA5-F106-BF4C-8354-4F927F3623E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9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FB2C37-6542-AC4D-A84A-64CD0ED48B48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146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From upper left clockwise: 4, 3, 2, 1.</a:t>
            </a:r>
          </a:p>
          <a:p>
            <a:r>
              <a:rPr lang="en-US"/>
              <a:t>Answer here is #4.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BE3BC-0D5B-7746-AC8F-184863C60F5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FE80CC-797A-F048-A36D-8B02E4FBDFEE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From upper left clockwise: 4, 3, 2, 1.</a:t>
            </a:r>
          </a:p>
          <a:p>
            <a:r>
              <a:rPr lang="en-US"/>
              <a:t>Answer here is #3.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F3824-3C62-FF46-900E-5C717DA050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3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E79559-BD25-F547-B67E-0FA6AC26C60A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52040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2E5235-A102-4345-BAC7-6EB393F92A26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3973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8EF602-EF9C-8C48-A290-A5A6D1487A8F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245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9AB11C-AC91-F94F-8F08-024CFF74758B}" type="slidenum">
              <a:rPr lang="en-US" sz="120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0734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8FD9F7E-754D-A040-8B4B-41B12ACE9208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This argument really seems to work – I get lots of nods about </a:t>
            </a:r>
            <a:r>
              <a:rPr lang="ja-JP" altLang="en-US"/>
              <a:t>“</a:t>
            </a:r>
            <a:r>
              <a:rPr lang="en-US" altLang="ja-JP"/>
              <a:t>hierarchical decomposition</a:t>
            </a:r>
            <a:r>
              <a:rPr lang="ja-JP" altLang="en-US"/>
              <a:t>”</a:t>
            </a:r>
            <a:r>
              <a:rPr lang="en-US" altLang="ja-JP"/>
              <a:t> after this explanation.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6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8804F-3B3C-1F49-BDB7-811F8C7237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4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80F38-BDFC-7F4E-ADF8-7023227E19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8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03EE24-6ABB-5E4E-9CE4-25565F2B16F4}" type="slidenum">
              <a:rPr lang="en-US" sz="1200"/>
              <a:pPr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3185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6A7F4A-AE0F-E144-9445-41F4465B216F}" type="slidenum">
              <a:rPr lang="en-US" sz="1200"/>
              <a:pPr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748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4BB2ED-223E-1447-A6A4-87F9146ED7E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5B7E7C-8FBB-9945-B3A2-A9C19B128C90}" type="slidenum">
              <a:rPr lang="en-US" sz="1200"/>
              <a:pPr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0538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D7873B-C477-9F44-869F-1439FC6E2BAF}" type="slidenum">
              <a:rPr lang="en-US" sz="1200"/>
              <a:pPr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483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03C534-22A2-C840-B619-8D0C7DD69C1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B36D26-51BA-BE46-8AD2-C541E214D74B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C9D041-E6B4-CD47-9F89-74A66D253063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6D9CB99-3225-AC49-B118-55B493F5737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F55E19-7918-034F-808B-D10C89788F5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1/29/18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91E0E9B-5B4C-D54C-BD61-23D346435524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8146-1BE7-C54A-9792-E5D5E211206F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AE41-72B0-E948-AD0C-C7B2D7AAC6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4A-0CD1-5846-8CD9-A6F7DE3C4E28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9405-6DE5-5B4D-B745-F8FAD93B46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9DD77-BAB1-724B-902F-0D9327DEA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AD7A7-935D-C64F-9AD3-553E7C52E05E}" type="datetime1">
              <a:rPr lang="en-US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5079-A0CC-AC4B-ACF1-C5F4B86F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CB9-2C09-E94A-8440-8042112DFD95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B076-9D04-9244-A1D1-2930F9AF8D7C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C56B-9118-A440-88F3-FC55731028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8FB-B4C4-094A-BB6A-A010A5A1DBC7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0AC-D134-0C4E-8291-C8B0A5F267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429-25A6-2246-9F37-0944CCA10EAB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BC6E-EEAA-7044-87DC-D06AA2AC24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8908-AA38-2245-A20A-E80D12364451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795F-C9DB-F344-8D54-F8D5B0222EF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12DF-A8DF-CA49-9CDE-2D27AD9695D0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C1CD-FCFC-D847-925A-FEDB6A3135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051-E384-ED44-AB1A-641DE1E516F6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859E-D438-3743-82E8-257D1D1530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9A4-5C4A-614B-B76D-71F46C595CC8}" type="datetime1">
              <a:rPr lang="en-US" smtClean="0">
                <a:solidFill>
                  <a:srgbClr val="000000"/>
                </a:solidFill>
              </a:rPr>
              <a:pPr/>
              <a:t>1/29/18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6B41-350E-694E-A89C-8784D9E18E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1/29/18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mr-IN" dirty="0"/>
              <a:t>–</a:t>
            </a:r>
            <a:r>
              <a:rPr lang="en-US" dirty="0"/>
              <a:t> 1/31/18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Questions?</a:t>
            </a:r>
          </a:p>
          <a:p>
            <a:pPr>
              <a:buFont typeface="Arial" charset="0"/>
              <a:buChar char="•"/>
            </a:pPr>
            <a:r>
              <a:rPr lang="en-US" dirty="0"/>
              <a:t>Group practice </a:t>
            </a:r>
            <a:r>
              <a:rPr lang="en-US" dirty="0" smtClean="0"/>
              <a:t>problems</a:t>
            </a:r>
          </a:p>
          <a:p>
            <a:pPr>
              <a:buFont typeface="Arial" charset="0"/>
              <a:buChar char="•"/>
            </a:pPr>
            <a:r>
              <a:rPr lang="en-US" smtClean="0"/>
              <a:t>Step through HW1 code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Python functions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For loops</a:t>
            </a:r>
          </a:p>
          <a:p>
            <a:pPr>
              <a:buFont typeface="Arial" charset="0"/>
              <a:buChar char="•"/>
            </a:pPr>
            <a:r>
              <a:rPr lang="en-US" dirty="0"/>
              <a:t>Color change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2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Now change the pixel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 flipV="1">
            <a:off x="2743200" y="2971800"/>
            <a:ext cx="2514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3635375" cy="1187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Set the red value of pixel </a:t>
            </a:r>
            <a:r>
              <a:rPr lang="en-US" b="1" dirty="0"/>
              <a:t>p</a:t>
            </a:r>
            <a:r>
              <a:rPr lang="en-US" dirty="0"/>
              <a:t> to 0.5 (50%) of </a:t>
            </a:r>
            <a:r>
              <a:rPr lang="en-US" b="1" dirty="0" err="1"/>
              <a:t>originalRed</a:t>
            </a:r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8001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04800" y="16764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5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6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Then move on to the next pixel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4495800" y="243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29200" y="2133600"/>
            <a:ext cx="3635375" cy="822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Move on to the next pixel and name </a:t>
            </a:r>
            <a:r>
              <a:rPr lang="en-US" i="1"/>
              <a:t>it</a:t>
            </a:r>
            <a:r>
              <a:rPr lang="en-US"/>
              <a:t> </a:t>
            </a:r>
            <a:r>
              <a:rPr lang="en-US" b="1"/>
              <a:t>p</a:t>
            </a:r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467600" y="3429000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8001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b="1" dirty="0">
                <a:latin typeface="Times New Roman" charset="0"/>
              </a:rPr>
              <a:t>r=67 </a:t>
            </a:r>
            <a:r>
              <a:rPr lang="en-US" sz="2000" dirty="0">
                <a:latin typeface="Times New Roman" charset="0"/>
              </a:rPr>
              <a:t>g=131 b=105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2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2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251" y="50065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Get its red value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4419600" y="18288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508625" y="13716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Set </a:t>
            </a:r>
            <a:r>
              <a:rPr lang="en-US" b="1" dirty="0" err="1"/>
              <a:t>originalRed</a:t>
            </a:r>
            <a:r>
              <a:rPr lang="en-US" dirty="0"/>
              <a:t> to the red value at the new </a:t>
            </a:r>
            <a:r>
              <a:rPr lang="en-US" b="1" dirty="0"/>
              <a:t>p</a:t>
            </a:r>
            <a:r>
              <a:rPr lang="en-US" dirty="0"/>
              <a:t>, then change the red at that new pixel.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133</a:t>
            </a:r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pic>
        <p:nvPicPr>
          <p:cNvPr id="40976" name="Picture 17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b="1" dirty="0">
                <a:latin typeface="Times New Roman" charset="0"/>
              </a:rPr>
              <a:t>r=67 </a:t>
            </a:r>
            <a:r>
              <a:rPr lang="en-US" sz="2000" dirty="0">
                <a:latin typeface="Times New Roman" charset="0"/>
              </a:rPr>
              <a:t>g=131 b=105</a:t>
            </a:r>
          </a:p>
        </p:txBody>
      </p:sp>
      <p:sp>
        <p:nvSpPr>
          <p:cNvPr id="40979" name="Rectangle 20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40981" name="Rectangle 22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</p:spTree>
    <p:extLst>
      <p:ext uri="{BB962C8B-B14F-4D97-AF65-F5344CB8AC3E}">
        <p14:creationId xmlns:p14="http://schemas.microsoft.com/office/powerpoint/2010/main" val="12658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And change </a:t>
            </a:r>
            <a:r>
              <a:rPr lang="en-US" i="1" dirty="0">
                <a:latin typeface="Calibri"/>
                <a:cs typeface="Calibri"/>
              </a:rPr>
              <a:t>this</a:t>
            </a:r>
            <a:r>
              <a:rPr lang="en-US" dirty="0">
                <a:latin typeface="Calibri"/>
                <a:cs typeface="Calibri"/>
              </a:rPr>
              <a:t> red value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 flipV="1">
            <a:off x="4800600" y="3124200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81600" y="2667000"/>
            <a:ext cx="3635375" cy="70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Change the red value at pixel </a:t>
            </a:r>
            <a:r>
              <a:rPr lang="en-US" sz="2000" b="1" dirty="0"/>
              <a:t>p</a:t>
            </a:r>
            <a:r>
              <a:rPr lang="en-US" sz="2000" dirty="0"/>
              <a:t> to 50% of value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574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032125" y="6073775"/>
            <a:ext cx="2074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dirty="0">
                <a:latin typeface="Times New Roman" charset="0"/>
              </a:rPr>
              <a:t>= 133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pic>
        <p:nvPicPr>
          <p:cNvPr id="42000" name="Picture 16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</a:t>
            </a:r>
            <a:r>
              <a:rPr lang="en-US" sz="2000" b="1">
                <a:latin typeface="Times New Roman" charset="0"/>
              </a:rPr>
              <a:t>66</a:t>
            </a:r>
            <a:r>
              <a:rPr lang="en-US" sz="2000">
                <a:latin typeface="Times New Roman" charset="0"/>
              </a:rPr>
              <a:t/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g=114 b=46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</p:spTree>
    <p:extLst>
      <p:ext uri="{BB962C8B-B14F-4D97-AF65-F5344CB8AC3E}">
        <p14:creationId xmlns:p14="http://schemas.microsoft.com/office/powerpoint/2010/main" val="31965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91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And eventually, we do all pixels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6079"/>
            <a:ext cx="8077200" cy="8207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</a:rPr>
              <a:t>We go from this…			to this!</a:t>
            </a:r>
          </a:p>
        </p:txBody>
      </p:sp>
      <p:pic>
        <p:nvPicPr>
          <p:cNvPr id="43012" name="Picture 4" descr="katie-smal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757488"/>
            <a:ext cx="2582863" cy="3352800"/>
          </a:xfrm>
          <a:noFill/>
        </p:spPr>
      </p:pic>
      <p:pic>
        <p:nvPicPr>
          <p:cNvPr id="43013" name="Picture 5" descr="katie-smaller-red-decreas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2582863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65271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Tracing/Walking through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r>
              <a:rPr lang="en-US" dirty="0">
                <a:latin typeface="Calibri"/>
                <a:cs typeface="Calibri"/>
              </a:rPr>
              <a:t> the program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What we just did is called </a:t>
            </a:r>
            <a:r>
              <a:rPr lang="en-US" dirty="0">
                <a:latin typeface="Constantia"/>
                <a:cs typeface="Constantia"/>
              </a:rPr>
              <a:t>tracing, stepping or walking through </a:t>
            </a:r>
            <a:r>
              <a:rPr lang="en-US" sz="2400" dirty="0">
                <a:latin typeface="Constantia"/>
                <a:cs typeface="Constantia"/>
              </a:rPr>
              <a:t>the program.  You may hear them interchangeably.  What does this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consider each step of the program, in the order that the computer would execute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consider what </a:t>
            </a:r>
            <a:r>
              <a:rPr lang="en-US" i="1" dirty="0">
                <a:solidFill>
                  <a:schemeClr val="accent3"/>
                </a:solidFill>
                <a:latin typeface="Constantia"/>
                <a:cs typeface="Constantia"/>
              </a:rPr>
              <a:t>exactly </a:t>
            </a: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would happen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create a location for each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write down what values each variable (name) has at each point.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onstantia"/>
              <a:cs typeface="Constanti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It</a:t>
            </a:r>
            <a:r>
              <a:rPr lang="en-US" dirty="0">
                <a:latin typeface="Constantia"/>
                <a:cs typeface="Constantia"/>
              </a:rPr>
              <a:t>’</a:t>
            </a:r>
            <a:r>
              <a:rPr lang="en-US" sz="2400" dirty="0">
                <a:latin typeface="Constantia"/>
                <a:cs typeface="Constantia"/>
              </a:rPr>
              <a:t>s one of the most important </a:t>
            </a:r>
            <a:r>
              <a:rPr lang="en-US" sz="2400" i="1" dirty="0">
                <a:latin typeface="Constantia"/>
                <a:cs typeface="Constantia"/>
              </a:rPr>
              <a:t>debugging</a:t>
            </a:r>
            <a:r>
              <a:rPr lang="en-US" sz="2400" dirty="0">
                <a:latin typeface="Constantia"/>
                <a:cs typeface="Constantia"/>
              </a:rPr>
              <a:t> skills you can have.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And </a:t>
            </a:r>
            <a:r>
              <a:rPr lang="en-US" i="1" dirty="0">
                <a:solidFill>
                  <a:srgbClr val="726056"/>
                </a:solidFill>
                <a:latin typeface="Constantia"/>
                <a:cs typeface="Constantia"/>
              </a:rPr>
              <a:t>everyone</a:t>
            </a: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 has to do a </a:t>
            </a:r>
            <a:r>
              <a:rPr lang="en-US" i="1" dirty="0">
                <a:solidFill>
                  <a:srgbClr val="726056"/>
                </a:solidFill>
                <a:latin typeface="Constantia"/>
                <a:cs typeface="Constantia"/>
              </a:rPr>
              <a:t>lot</a:t>
            </a: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 of debugging, especially at first.</a:t>
            </a:r>
          </a:p>
        </p:txBody>
      </p:sp>
    </p:spTree>
    <p:extLst>
      <p:ext uri="{BB962C8B-B14F-4D97-AF65-F5344CB8AC3E}">
        <p14:creationId xmlns:p14="http://schemas.microsoft.com/office/powerpoint/2010/main" val="182723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Command Area Editing Tips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Up/down arrows walk through </a:t>
            </a:r>
            <a:r>
              <a:rPr lang="en-US" i="1" dirty="0">
                <a:latin typeface="Constantia" charset="0"/>
              </a:rPr>
              <a:t>command history</a:t>
            </a: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You can edit the line at the bottom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Just put the cursor at the end of the line before hitting Return/Enter.</a:t>
            </a:r>
          </a:p>
          <a:p>
            <a:pPr lvl="1" eaLnBrk="1" hangingPunct="1"/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If line “disappears” lengthen the bottom of the window</a:t>
            </a:r>
          </a:p>
          <a:p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Anytime you hit “load”, it saves the program to your directory</a:t>
            </a:r>
          </a:p>
        </p:txBody>
      </p:sp>
    </p:spTree>
    <p:extLst>
      <p:ext uri="{BB962C8B-B14F-4D97-AF65-F5344CB8AC3E}">
        <p14:creationId xmlns:p14="http://schemas.microsoft.com/office/powerpoint/2010/main" val="370219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998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Blocking is important in JES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Statements that are indented the same, are in the same block.</a:t>
            </a: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Constantia" charset="0"/>
              </a:rPr>
              <a:t>Statements that are in the same block as where the line where the cursor is are enclosed in a blue box.</a:t>
            </a:r>
          </a:p>
        </p:txBody>
      </p:sp>
      <p:pic>
        <p:nvPicPr>
          <p:cNvPr id="7270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4267200" cy="2246313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57200" y="3410017"/>
            <a:ext cx="3932748" cy="21398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Forgetting to load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191000" cy="46180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Your function does </a:t>
            </a:r>
            <a:r>
              <a:rPr lang="en-US" b="1" dirty="0">
                <a:ea typeface="+mn-ea"/>
                <a:cs typeface="+mn-cs"/>
              </a:rPr>
              <a:t>NOT</a:t>
            </a:r>
            <a:r>
              <a:rPr lang="en-US" dirty="0">
                <a:ea typeface="+mn-ea"/>
                <a:cs typeface="+mn-cs"/>
              </a:rPr>
              <a:t> exist for JES until you </a:t>
            </a:r>
            <a:r>
              <a:rPr lang="en-US" i="1" dirty="0">
                <a:ea typeface="+mn-ea"/>
                <a:cs typeface="+mn-cs"/>
              </a:rPr>
              <a:t>load</a:t>
            </a:r>
            <a:r>
              <a:rPr lang="en-US" dirty="0">
                <a:ea typeface="+mn-ea"/>
                <a:cs typeface="+mn-cs"/>
              </a:rPr>
              <a:t> it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Before you load it, the program is just a bunch of characters.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Loading </a:t>
            </a:r>
            <a:r>
              <a:rPr lang="en-US" i="1" dirty="0">
                <a:ea typeface="+mn-ea"/>
              </a:rPr>
              <a:t>encodes</a:t>
            </a:r>
            <a:r>
              <a:rPr lang="en-US" dirty="0">
                <a:ea typeface="+mn-ea"/>
              </a:rPr>
              <a:t> it as an executable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Save and Save As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You must Save before Loading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You must Load before you can use your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4755" name="TextBox 4"/>
          <p:cNvSpPr txBox="1">
            <a:spLocks noChangeArrowheads="1"/>
          </p:cNvSpPr>
          <p:nvPr/>
        </p:nvSpPr>
        <p:spPr bwMode="auto">
          <a:xfrm>
            <a:off x="5410200" y="52578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An </a:t>
            </a:r>
            <a:r>
              <a:rPr lang="ja-JP" altLang="en-US"/>
              <a:t>“</a:t>
            </a:r>
            <a:r>
              <a:rPr lang="en-US" altLang="ja-JP"/>
              <a:t>Unloaded</a:t>
            </a:r>
            <a:r>
              <a:rPr lang="ja-JP" altLang="en-US"/>
              <a:t>”</a:t>
            </a:r>
            <a:r>
              <a:rPr lang="en-US" altLang="ja-JP"/>
              <a:t> function doesn</a:t>
            </a:r>
            <a:r>
              <a:rPr lang="ja-JP" altLang="en-US"/>
              <a:t>’</a:t>
            </a:r>
            <a:r>
              <a:rPr lang="en-US" altLang="ja-JP"/>
              <a:t>t exist yet.</a:t>
            </a:r>
            <a:endParaRPr lang="en-US"/>
          </a:p>
        </p:txBody>
      </p:sp>
      <p:pic>
        <p:nvPicPr>
          <p:cNvPr id="74756" name="Picture 5" descr="Jes-Unload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352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0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went wrong?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Did you use the </a:t>
            </a:r>
            <a:r>
              <a:rPr lang="en-US" i="1" dirty="0">
                <a:latin typeface="Constantia" charset="0"/>
              </a:rPr>
              <a:t>exact</a:t>
            </a:r>
            <a:r>
              <a:rPr lang="en-US" dirty="0">
                <a:latin typeface="Constantia" charset="0"/>
              </a:rPr>
              <a:t> same names (case, spelling)?</a:t>
            </a:r>
          </a:p>
          <a:p>
            <a:pPr eaLnBrk="1" hangingPunct="1"/>
            <a:r>
              <a:rPr lang="en-US" dirty="0">
                <a:latin typeface="Constantia" charset="0"/>
              </a:rPr>
              <a:t>All the lines in the block must be </a:t>
            </a:r>
            <a:r>
              <a:rPr lang="en-US" i="1" dirty="0">
                <a:latin typeface="Constantia" charset="0"/>
              </a:rPr>
              <a:t>indented</a:t>
            </a:r>
            <a:r>
              <a:rPr lang="en-US" dirty="0">
                <a:latin typeface="Constantia" charset="0"/>
              </a:rPr>
              <a:t>,</a:t>
            </a:r>
            <a:br>
              <a:rPr lang="en-US" dirty="0">
                <a:latin typeface="Constantia" charset="0"/>
              </a:rPr>
            </a:br>
            <a:r>
              <a:rPr lang="en-US" dirty="0">
                <a:latin typeface="Constantia" charset="0"/>
              </a:rPr>
              <a:t>and </a:t>
            </a:r>
            <a:r>
              <a:rPr lang="en-US" i="1" dirty="0">
                <a:latin typeface="Constantia" charset="0"/>
              </a:rPr>
              <a:t>indented the </a:t>
            </a:r>
            <a:r>
              <a:rPr lang="en-US" b="1" i="1" dirty="0">
                <a:latin typeface="Constantia" charset="0"/>
              </a:rPr>
              <a:t>same</a:t>
            </a:r>
            <a:r>
              <a:rPr lang="en-US" i="1" dirty="0">
                <a:latin typeface="Constantia" charset="0"/>
              </a:rPr>
              <a:t> amount.</a:t>
            </a:r>
          </a:p>
          <a:p>
            <a:pPr eaLnBrk="1" hangingPunct="1"/>
            <a:r>
              <a:rPr lang="en-US" dirty="0">
                <a:latin typeface="Constantia" charset="0"/>
              </a:rPr>
              <a:t>Variables in the command area don’</a:t>
            </a:r>
            <a:r>
              <a:rPr lang="en-US" altLang="ja-JP" dirty="0">
                <a:latin typeface="Constantia" charset="0"/>
              </a:rPr>
              <a:t>t exist in your functions, and variables in your functions don’t exist in the command area.</a:t>
            </a:r>
          </a:p>
          <a:p>
            <a:pPr eaLnBrk="1" hangingPunct="1"/>
            <a:r>
              <a:rPr lang="en-US" dirty="0">
                <a:latin typeface="Constantia" charset="0"/>
              </a:rPr>
              <a:t>The computer can’</a:t>
            </a:r>
            <a:r>
              <a:rPr lang="en-US" altLang="ja-JP" dirty="0">
                <a:latin typeface="Constantia" charset="0"/>
              </a:rPr>
              <a:t>t read your mind.</a:t>
            </a:r>
          </a:p>
          <a:p>
            <a:pPr lvl="1" eaLnBrk="1" hangingPunct="1"/>
            <a:r>
              <a:rPr lang="en-US" sz="1800" dirty="0">
                <a:latin typeface="Constantia" charset="0"/>
              </a:rPr>
              <a:t>It will only do exactly what you tell it to do.</a:t>
            </a:r>
          </a:p>
        </p:txBody>
      </p:sp>
    </p:spTree>
    <p:extLst>
      <p:ext uri="{BB962C8B-B14F-4D97-AF65-F5344CB8AC3E}">
        <p14:creationId xmlns:p14="http://schemas.microsoft.com/office/powerpoint/2010/main" val="202655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Pixels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Constantia"/>
                <a:cs typeface="Constantia"/>
              </a:rPr>
              <a:t>Pixels are </a:t>
            </a:r>
            <a:r>
              <a:rPr lang="en-US" sz="3400" i="1" dirty="0">
                <a:latin typeface="Constantia"/>
                <a:cs typeface="Constantia"/>
              </a:rPr>
              <a:t>picture elements</a:t>
            </a:r>
          </a:p>
          <a:p>
            <a:pPr lvl="1" eaLnBrk="1" hangingPunct="1"/>
            <a:r>
              <a:rPr lang="en-US" sz="2400" dirty="0">
                <a:latin typeface="Constantia"/>
                <a:cs typeface="Constantia"/>
              </a:rPr>
              <a:t>Each pixel object knows its </a:t>
            </a:r>
            <a:r>
              <a:rPr lang="en-US" sz="2400" i="1" dirty="0">
                <a:solidFill>
                  <a:srgbClr val="D2533C"/>
                </a:solidFill>
                <a:latin typeface="Constantia"/>
                <a:cs typeface="Constantia"/>
              </a:rPr>
              <a:t>color</a:t>
            </a:r>
          </a:p>
          <a:p>
            <a:pPr lvl="1" eaLnBrk="1" hangingPunct="1"/>
            <a:r>
              <a:rPr lang="en-US" sz="2400" dirty="0">
                <a:latin typeface="Constantia"/>
                <a:cs typeface="Constantia"/>
              </a:rPr>
              <a:t>It also knows where it is in the </a:t>
            </a:r>
            <a:r>
              <a:rPr lang="en-US" sz="2400" i="1" dirty="0">
                <a:solidFill>
                  <a:schemeClr val="tx2"/>
                </a:solidFill>
                <a:latin typeface="Constantia"/>
                <a:cs typeface="Constantia"/>
              </a:rPr>
              <a:t>picture</a:t>
            </a:r>
            <a:endParaRPr lang="en-US" sz="24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467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562600" y="487680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onstantia"/>
                <a:cs typeface="Constantia"/>
              </a:rPr>
              <a:t>When we zoom the picture to 500%, we can see individual pixels.</a:t>
            </a:r>
          </a:p>
        </p:txBody>
      </p:sp>
      <p:pic>
        <p:nvPicPr>
          <p:cNvPr id="2" name="Picture 1" descr="JES_-_Jython_Environment_for_Students_-_colorBasics_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7" y="3668182"/>
            <a:ext cx="3302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Review of JES Functions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A bunch of functions are pre-defined in JES for sound and picture manipulations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pickAFile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makePicture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makeSound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show()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play()</a:t>
            </a:r>
          </a:p>
          <a:p>
            <a:pPr eaLnBrk="1" hangingPunct="1"/>
            <a:r>
              <a:rPr lang="en-US" dirty="0">
                <a:latin typeface="Constantia" charset="0"/>
              </a:rPr>
              <a:t>Some of these functions accept </a:t>
            </a:r>
            <a:r>
              <a:rPr lang="en-US" i="1" dirty="0">
                <a:latin typeface="Constantia" charset="0"/>
              </a:rPr>
              <a:t>input</a:t>
            </a:r>
            <a:r>
              <a:rPr lang="en-US" dirty="0">
                <a:latin typeface="Constantia" charset="0"/>
              </a:rPr>
              <a:t> values.  Which ones?</a:t>
            </a:r>
          </a:p>
          <a:p>
            <a:pPr eaLnBrk="1" hangingPunct="1"/>
            <a:r>
              <a:rPr lang="en-US" dirty="0">
                <a:latin typeface="Constantia" charset="0"/>
              </a:rPr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49918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are steps to show a picture?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onstantia" charset="0"/>
              </a:rPr>
              <a:t>Don’t need the commands yet, just describe the steps</a:t>
            </a:r>
          </a:p>
          <a:p>
            <a:pPr marL="0" indent="0" eaLnBrk="1" hangingPunct="1">
              <a:buNone/>
            </a:pPr>
            <a:endParaRPr lang="en-US" dirty="0">
              <a:latin typeface="Constantia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>
                <a:latin typeface="Constantia" charset="0"/>
              </a:rPr>
              <a:t>____________________________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tantia" charset="0"/>
              </a:rPr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tantia" charset="0"/>
              </a:rPr>
              <a:t>____________________________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nstantia" charset="0"/>
              </a:rPr>
              <a:t>____________________________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Constantia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7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do these functions do?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29146" y="1317848"/>
            <a:ext cx="4876800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0" dirty="0"/>
              <a:t>&gt;&gt;&gt; print </a:t>
            </a:r>
            <a:r>
              <a:rPr lang="en-US" sz="1800" b="0" dirty="0" err="1"/>
              <a:t>pickAFile</a:t>
            </a:r>
            <a:r>
              <a:rPr lang="en-US" sz="1800" b="0" dirty="0"/>
              <a:t>()</a:t>
            </a:r>
          </a:p>
          <a:p>
            <a:r>
              <a:rPr lang="en-US" sz="1800" b="0" dirty="0"/>
              <a:t>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barbara.jpg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</a:t>
            </a:r>
          </a:p>
          <a:p>
            <a:r>
              <a:rPr lang="en-US" sz="1800" b="0" dirty="0"/>
              <a:t>Picture, filename 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barbara.jpg</a:t>
            </a:r>
            <a:r>
              <a:rPr lang="en-US" sz="1800" b="0" dirty="0"/>
              <a:t> height 294 width 222</a:t>
            </a:r>
          </a:p>
          <a:p>
            <a:endParaRPr lang="en-US" sz="1800" b="0" dirty="0"/>
          </a:p>
          <a:p>
            <a:r>
              <a:rPr lang="en-US" sz="1800" b="0" dirty="0"/>
              <a:t>&gt;&gt;&gt; show(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&gt;&gt;&gt; print show(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None</a:t>
            </a:r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pickAFile</a:t>
            </a:r>
            <a:r>
              <a:rPr lang="en-US" sz="1800" b="0" dirty="0"/>
              <a:t>()</a:t>
            </a:r>
          </a:p>
          <a:p>
            <a:r>
              <a:rPr lang="en-US" sz="1800" b="0" dirty="0"/>
              <a:t>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hello.wav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makeSound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</a:t>
            </a:r>
          </a:p>
          <a:p>
            <a:r>
              <a:rPr lang="en-US" sz="1800" b="0" dirty="0"/>
              <a:t>Sound of length 54757</a:t>
            </a:r>
          </a:p>
          <a:p>
            <a:endParaRPr lang="en-US" sz="1800" b="0" dirty="0"/>
          </a:p>
          <a:p>
            <a:r>
              <a:rPr lang="en-US" sz="1800" b="0" dirty="0"/>
              <a:t>&gt;&gt;&gt; print play(</a:t>
            </a:r>
            <a:r>
              <a:rPr lang="en-US" sz="1800" b="0" dirty="0" err="1"/>
              <a:t>makeSound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None</a:t>
            </a:r>
          </a:p>
          <a:p>
            <a:endParaRPr lang="en-US" sz="1800" b="0" dirty="0"/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953000" y="1828800"/>
            <a:ext cx="4191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pickAFile() </a:t>
            </a:r>
            <a:r>
              <a:rPr lang="en-US" i="1"/>
              <a:t>returns</a:t>
            </a:r>
            <a:r>
              <a:rPr lang="en-US"/>
              <a:t> a filename, which can be used as </a:t>
            </a:r>
            <a:r>
              <a:rPr lang="en-US" i="1"/>
              <a:t>input</a:t>
            </a:r>
            <a:r>
              <a:rPr lang="en-US"/>
              <a:t> to makePicture() to make a picture  or makeSound() to make a sound.</a:t>
            </a:r>
            <a:br>
              <a:rPr lang="en-US"/>
            </a:br>
            <a:endParaRPr lang="en-US"/>
          </a:p>
          <a:p>
            <a:r>
              <a:rPr lang="en-US"/>
              <a:t>Printing a picture just proves there</a:t>
            </a:r>
            <a:r>
              <a:rPr lang="ja-JP" altLang="en-US"/>
              <a:t>’</a:t>
            </a:r>
            <a:r>
              <a:rPr lang="en-US" altLang="ja-JP"/>
              <a:t>s a picture there. </a:t>
            </a:r>
            <a:br>
              <a:rPr lang="en-US" altLang="ja-JP"/>
            </a:br>
            <a:endParaRPr lang="en-US" altLang="ja-JP"/>
          </a:p>
          <a:p>
            <a:r>
              <a:rPr lang="en-US"/>
              <a:t>show() and play() don</a:t>
            </a:r>
            <a:r>
              <a:rPr lang="ja-JP" altLang="en-US"/>
              <a:t>’</a:t>
            </a:r>
            <a:r>
              <a:rPr lang="en-US" altLang="ja-JP"/>
              <a:t>t </a:t>
            </a:r>
            <a:r>
              <a:rPr lang="en-US" altLang="ja-JP" i="1"/>
              <a:t>return</a:t>
            </a:r>
            <a:r>
              <a:rPr lang="en-US" altLang="ja-JP"/>
              <a:t> anything, so they print </a:t>
            </a:r>
            <a:r>
              <a:rPr lang="en-US" altLang="ja-JP" i="1"/>
              <a:t>None</a:t>
            </a:r>
            <a:r>
              <a:rPr lang="en-US" altLang="ja-JP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Reminder: Typical sequence of commands to choose and show an image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457200" y="2133600"/>
            <a:ext cx="792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&gt;&gt;&gt; file=</a:t>
            </a:r>
            <a:r>
              <a:rPr lang="en-US" dirty="0" err="1"/>
              <a:t>pickAFile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&gt;&gt;&gt; picture=</a:t>
            </a:r>
            <a:r>
              <a:rPr lang="en-US" dirty="0" err="1"/>
              <a:t>makePicture</a:t>
            </a:r>
            <a:r>
              <a:rPr lang="en-US" dirty="0"/>
              <a:t>(file)</a:t>
            </a:r>
          </a:p>
          <a:p>
            <a:endParaRPr lang="en-US" dirty="0"/>
          </a:p>
          <a:p>
            <a:r>
              <a:rPr lang="en-US" dirty="0"/>
              <a:t>&gt;&gt;&gt; show(picture)</a:t>
            </a:r>
          </a:p>
        </p:txBody>
      </p:sp>
    </p:spTree>
    <p:extLst>
      <p:ext uri="{BB962C8B-B14F-4D97-AF65-F5344CB8AC3E}">
        <p14:creationId xmlns:p14="http://schemas.microsoft.com/office/powerpoint/2010/main" val="409813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Manipulating pixels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3810000"/>
            <a:ext cx="57912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pixel=getPixel(picture,1,1)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print pixel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Pixel, color=color r=168 g=131 b=105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pixels=getPixels(picture)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print pixels[0]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Pixel, color=color r=168 g=131 b=105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57200" y="1656497"/>
            <a:ext cx="670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/>
              <a:t>getPixel</a:t>
            </a:r>
            <a:r>
              <a:rPr lang="en-US" b="1" dirty="0"/>
              <a:t>(</a:t>
            </a:r>
            <a:r>
              <a:rPr lang="en-US" b="1" dirty="0" err="1"/>
              <a:t>picture,x,y</a:t>
            </a:r>
            <a:r>
              <a:rPr lang="en-US" b="1" dirty="0"/>
              <a:t>) gets a single pixel.</a:t>
            </a:r>
          </a:p>
          <a:p>
            <a:pPr>
              <a:spcBef>
                <a:spcPct val="50000"/>
              </a:spcBef>
            </a:pPr>
            <a:r>
              <a:rPr lang="en-US" b="1" dirty="0" err="1"/>
              <a:t>getPixels</a:t>
            </a:r>
            <a:r>
              <a:rPr lang="en-US" b="1" dirty="0"/>
              <a:t>(picture) gets </a:t>
            </a:r>
            <a:r>
              <a:rPr lang="en-US" b="1" i="1" dirty="0"/>
              <a:t>all</a:t>
            </a:r>
            <a:r>
              <a:rPr lang="en-US" b="1" dirty="0"/>
              <a:t> of them in an array.  (Square brackets is a standard array reference notation—which we</a:t>
            </a:r>
            <a:r>
              <a:rPr lang="fr-FR" altLang="ja-JP" b="1" dirty="0"/>
              <a:t>'</a:t>
            </a:r>
            <a:r>
              <a:rPr lang="en-US" altLang="ja-JP" b="1" dirty="0" err="1"/>
              <a:t>ll</a:t>
            </a:r>
            <a:r>
              <a:rPr lang="en-US" altLang="ja-JP" b="1" dirty="0"/>
              <a:t> generally </a:t>
            </a:r>
            <a:r>
              <a:rPr lang="en-US" altLang="ja-JP" b="1" i="1" dirty="0"/>
              <a:t>not</a:t>
            </a:r>
            <a:r>
              <a:rPr lang="en-US" altLang="ja-JP" b="1" dirty="0"/>
              <a:t> use.)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498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dirty="0">
                <a:latin typeface="Calibri" charset="0"/>
              </a:rPr>
              <a:t>What can we do with a pixel?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getRed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getGreen</a:t>
            </a:r>
            <a:r>
              <a:rPr lang="en-US" dirty="0">
                <a:latin typeface="Constantia" charset="0"/>
              </a:rPr>
              <a:t>, 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getBlue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are functions that take a pixel as input and return a value between 0 and 255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setRed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setGreen</a:t>
            </a:r>
            <a:r>
              <a:rPr lang="en-US" dirty="0">
                <a:latin typeface="Constantia" charset="0"/>
              </a:rPr>
              <a:t>, 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setBlue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are functions that take a pixel as input </a:t>
            </a:r>
            <a:r>
              <a:rPr lang="en-US" i="1" dirty="0">
                <a:latin typeface="Constantia" charset="0"/>
              </a:rPr>
              <a:t>and</a:t>
            </a:r>
            <a:r>
              <a:rPr lang="en-US" dirty="0">
                <a:latin typeface="Constantia" charset="0"/>
              </a:rPr>
              <a:t> a value between 0 and 255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a pixel as input and returns a Color object with the color at that pixel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a pixel as input </a:t>
            </a:r>
            <a:r>
              <a:rPr lang="en-US" i="1" dirty="0">
                <a:latin typeface="Constantia" charset="0"/>
              </a:rPr>
              <a:t>and</a:t>
            </a:r>
            <a:r>
              <a:rPr lang="en-US" dirty="0">
                <a:latin typeface="Constantia" charset="0"/>
              </a:rPr>
              <a:t> a Color, then sets the pixel to that color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red, green, and blue values (in that order) between 0 and 255, and returns a Color object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pickAColor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lets you use a color chooser and returns the chosen color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also have functions that can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makeLighter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makeDarker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an input color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4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Demonstrating: Manipulating Colors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457200" y="1524000"/>
            <a:ext cx="280081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&gt;&gt;&gt; print </a:t>
            </a:r>
            <a:r>
              <a:rPr lang="en-US" sz="2000" dirty="0" err="1"/>
              <a:t>getRed</a:t>
            </a:r>
            <a:r>
              <a:rPr lang="en-US" sz="2000" dirty="0"/>
              <a:t>(pixel)</a:t>
            </a:r>
          </a:p>
          <a:p>
            <a:r>
              <a:rPr lang="en-US" sz="2000" dirty="0"/>
              <a:t>168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setRed</a:t>
            </a:r>
            <a:r>
              <a:rPr lang="en-US" sz="2000" dirty="0"/>
              <a:t>(pixel,255)</a:t>
            </a:r>
          </a:p>
          <a:p>
            <a:endParaRPr lang="en-US" sz="2000" dirty="0"/>
          </a:p>
          <a:p>
            <a:r>
              <a:rPr lang="en-US" sz="2000" dirty="0"/>
              <a:t>&gt;&gt;&gt; print </a:t>
            </a:r>
            <a:r>
              <a:rPr lang="en-US" sz="2000" dirty="0" err="1"/>
              <a:t>getRed</a:t>
            </a:r>
            <a:r>
              <a:rPr lang="en-US" sz="2000" dirty="0"/>
              <a:t>(pixel)</a:t>
            </a:r>
          </a:p>
          <a:p>
            <a:r>
              <a:rPr lang="en-US" sz="2000" dirty="0"/>
              <a:t>255</a:t>
            </a:r>
          </a:p>
          <a:p>
            <a:endParaRPr lang="en-US" sz="2000" dirty="0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800600" y="1584325"/>
            <a:ext cx="41196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&gt;&gt;&gt; color=</a:t>
            </a:r>
            <a:r>
              <a:rPr lang="en-US" sz="2000" dirty="0" err="1"/>
              <a:t>getColor</a:t>
            </a:r>
            <a:r>
              <a:rPr lang="en-US" sz="2000" dirty="0"/>
              <a:t>(pixel)</a:t>
            </a:r>
          </a:p>
          <a:p>
            <a:endParaRPr lang="en-US" sz="2000" dirty="0"/>
          </a:p>
          <a:p>
            <a:r>
              <a:rPr lang="en-US" sz="2000" dirty="0"/>
              <a:t>&gt;&gt;&gt; print color</a:t>
            </a:r>
          </a:p>
          <a:p>
            <a:r>
              <a:rPr lang="en-US" sz="2000" dirty="0"/>
              <a:t>color r=255 g=131 b=105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pixel,color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newColor</a:t>
            </a:r>
            <a:r>
              <a:rPr lang="en-US" sz="2000" dirty="0"/>
              <a:t>=</a:t>
            </a:r>
            <a:r>
              <a:rPr lang="en-US" sz="2000" dirty="0" err="1"/>
              <a:t>makeColor</a:t>
            </a:r>
            <a:r>
              <a:rPr lang="en-US" sz="2000" dirty="0"/>
              <a:t>(0,100,0</a:t>
            </a:r>
          </a:p>
          <a:p>
            <a:r>
              <a:rPr lang="en-US" sz="2000" dirty="0"/>
              <a:t>)</a:t>
            </a:r>
          </a:p>
          <a:p>
            <a:r>
              <a:rPr lang="en-US" sz="2000" dirty="0"/>
              <a:t>&gt;&gt;&gt; print </a:t>
            </a:r>
            <a:r>
              <a:rPr lang="en-US" sz="2000" dirty="0" err="1"/>
              <a:t>newColor</a:t>
            </a:r>
            <a:endParaRPr lang="en-US" sz="2000" dirty="0"/>
          </a:p>
          <a:p>
            <a:r>
              <a:rPr lang="en-US" sz="2000" dirty="0"/>
              <a:t>color r=0 g=100 b=0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pixel,newColor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&gt;&gt;&gt; print </a:t>
            </a:r>
            <a:r>
              <a:rPr lang="en-US" sz="2000" dirty="0" err="1"/>
              <a:t>getColor</a:t>
            </a:r>
            <a:r>
              <a:rPr lang="en-US" sz="2000" dirty="0"/>
              <a:t>(pixel)</a:t>
            </a:r>
          </a:p>
          <a:p>
            <a:r>
              <a:rPr lang="en-US" sz="2000" dirty="0"/>
              <a:t>color r=0 g=100 b=0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09800" y="41910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0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We can change pixels directly…</a:t>
            </a: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228600" y="1874838"/>
            <a:ext cx="54927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&gt;&gt;&gt; file="/Users/guzdial/mediasources/barbara.jpg"</a:t>
            </a:r>
          </a:p>
          <a:p>
            <a:r>
              <a:rPr lang="en-US" sz="2000"/>
              <a:t>&gt;&gt;&gt; pict=makePicture(file)</a:t>
            </a:r>
          </a:p>
          <a:p>
            <a:r>
              <a:rPr lang="en-US" sz="2000"/>
              <a:t>&gt;&gt;&gt; show(pict)</a:t>
            </a:r>
          </a:p>
          <a:p>
            <a:r>
              <a:rPr lang="en-US" sz="2000"/>
              <a:t>&gt;&gt;&gt; setColor(getPixel(pict,10,100),yellow)</a:t>
            </a:r>
          </a:p>
          <a:p>
            <a:r>
              <a:rPr lang="en-US" sz="2000"/>
              <a:t>&gt;&gt;&gt; setColor(getPixel(pict,11,100),yellow)</a:t>
            </a:r>
          </a:p>
          <a:p>
            <a:r>
              <a:rPr lang="en-US" sz="2000"/>
              <a:t>&gt;&gt;&gt; setColor(getPixel(pict,12,100),yellow)</a:t>
            </a:r>
          </a:p>
          <a:p>
            <a:r>
              <a:rPr lang="en-US" sz="2000"/>
              <a:t>&gt;&gt;&gt; setColor(getPixel(pict,13,100),yellow)</a:t>
            </a:r>
          </a:p>
          <a:p>
            <a:r>
              <a:rPr lang="en-US" sz="2000"/>
              <a:t>&gt;&gt;&gt; repaint(pict)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09800"/>
            <a:ext cx="3279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65125" y="5089525"/>
            <a:ext cx="479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But that</a:t>
            </a:r>
            <a:r>
              <a:rPr lang="fr-FR" altLang="ja-JP" b="1"/>
              <a:t>'</a:t>
            </a:r>
            <a:r>
              <a:rPr lang="en-US" altLang="ja-JP" b="1"/>
              <a:t>s </a:t>
            </a:r>
            <a:r>
              <a:rPr lang="en-US" altLang="ja-JP" b="1" i="1"/>
              <a:t>really</a:t>
            </a:r>
            <a:r>
              <a:rPr lang="en-US" altLang="ja-JP" b="1"/>
              <a:t> dull and boring to </a:t>
            </a:r>
            <a:br>
              <a:rPr lang="en-US" altLang="ja-JP" b="1"/>
            </a:br>
            <a:r>
              <a:rPr lang="en-US" altLang="ja-JP" b="1"/>
              <a:t>change each pixel at a time…</a:t>
            </a:r>
            <a:br>
              <a:rPr lang="en-US" altLang="ja-JP" b="1"/>
            </a:br>
            <a:r>
              <a:rPr lang="en-US" altLang="ja-JP" b="1"/>
              <a:t>Isn</a:t>
            </a:r>
            <a:r>
              <a:rPr lang="fr-FR" altLang="ja-JP" b="1"/>
              <a:t>'</a:t>
            </a:r>
            <a:r>
              <a:rPr lang="en-US" altLang="ja-JP" b="1"/>
              <a:t>t there a better way?</a:t>
            </a:r>
            <a:endParaRPr lang="en-US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3048000"/>
            <a:ext cx="990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506325"/>
            <a:ext cx="8229600" cy="10668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This is why we use a loop!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417513" y="1678010"/>
            <a:ext cx="3786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b="1" dirty="0" err="1"/>
              <a:t>decreaseRed</a:t>
            </a:r>
            <a:r>
              <a:rPr lang="en-US" b="1" dirty="0"/>
              <a:t>(picture):</a:t>
            </a:r>
          </a:p>
          <a:p>
            <a:r>
              <a:rPr lang="en-US" b="1" dirty="0"/>
              <a:t>  for p in </a:t>
            </a:r>
            <a:r>
              <a:rPr lang="en-US" b="1" dirty="0" err="1"/>
              <a:t>getPixels</a:t>
            </a:r>
            <a:r>
              <a:rPr lang="en-US" b="1" dirty="0"/>
              <a:t>(picture):</a:t>
            </a:r>
          </a:p>
          <a:p>
            <a:r>
              <a:rPr lang="en-US" b="1" dirty="0"/>
              <a:t>    value=</a:t>
            </a:r>
            <a:r>
              <a:rPr lang="en-US" b="1" dirty="0" err="1"/>
              <a:t>getRed</a:t>
            </a:r>
            <a:r>
              <a:rPr lang="en-US" b="1" dirty="0"/>
              <a:t>(p)</a:t>
            </a:r>
          </a:p>
          <a:p>
            <a:r>
              <a:rPr lang="en-US" b="1" dirty="0"/>
              <a:t>    </a:t>
            </a:r>
            <a:r>
              <a:rPr lang="en-US" b="1" dirty="0" err="1"/>
              <a:t>setRed</a:t>
            </a:r>
            <a:r>
              <a:rPr lang="en-US" b="1" dirty="0"/>
              <a:t>(</a:t>
            </a:r>
            <a:r>
              <a:rPr lang="en-US" b="1" dirty="0" err="1"/>
              <a:t>p,value</a:t>
            </a:r>
            <a:r>
              <a:rPr lang="en-US" b="1" dirty="0"/>
              <a:t>*0.5)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28600" y="3045661"/>
            <a:ext cx="6022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Used like this:</a:t>
            </a:r>
          </a:p>
          <a:p>
            <a:r>
              <a:rPr lang="en-US" sz="2000" dirty="0"/>
              <a:t>&gt;&gt;&gt; file="/Users/</a:t>
            </a:r>
            <a:r>
              <a:rPr lang="en-US" sz="2000" dirty="0" err="1"/>
              <a:t>guzdial</a:t>
            </a:r>
            <a:r>
              <a:rPr lang="en-US" sz="2000" dirty="0"/>
              <a:t>/</a:t>
            </a:r>
            <a:r>
              <a:rPr lang="en-US" sz="2000" dirty="0" err="1"/>
              <a:t>mediasources</a:t>
            </a:r>
            <a:r>
              <a:rPr lang="en-US" sz="2000" dirty="0"/>
              <a:t>/</a:t>
            </a:r>
            <a:r>
              <a:rPr lang="en-US" sz="2000" dirty="0" err="1"/>
              <a:t>barbara.jpg</a:t>
            </a:r>
            <a:r>
              <a:rPr lang="en-US" sz="2000" dirty="0"/>
              <a:t>"</a:t>
            </a:r>
          </a:p>
          <a:p>
            <a:r>
              <a:rPr lang="en-US" sz="2000" dirty="0"/>
              <a:t>&gt;&gt;&gt; picture=</a:t>
            </a:r>
            <a:r>
              <a:rPr lang="en-US" sz="2000" dirty="0" err="1"/>
              <a:t>makePicture</a:t>
            </a:r>
            <a:r>
              <a:rPr lang="en-US" sz="2000" dirty="0"/>
              <a:t>(file)</a:t>
            </a:r>
          </a:p>
          <a:p>
            <a:r>
              <a:rPr lang="en-US" sz="2000" dirty="0"/>
              <a:t>&gt;&gt;&gt; show(picture)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decreaseRed</a:t>
            </a:r>
            <a:r>
              <a:rPr lang="en-US" sz="2000" dirty="0"/>
              <a:t>(picture)</a:t>
            </a:r>
          </a:p>
          <a:p>
            <a:r>
              <a:rPr lang="en-US" sz="2000" dirty="0"/>
              <a:t>&gt;&gt;&gt; repaint(picture)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474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835834"/>
            <a:ext cx="8675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D2533C"/>
                </a:solidFill>
              </a:rPr>
              <a:t>This works for </a:t>
            </a:r>
            <a:r>
              <a:rPr lang="en-US" sz="2400" b="1" i="1" dirty="0">
                <a:solidFill>
                  <a:srgbClr val="D2533C"/>
                </a:solidFill>
              </a:rPr>
              <a:t>any</a:t>
            </a:r>
            <a:r>
              <a:rPr lang="en-US" sz="2400" dirty="0">
                <a:solidFill>
                  <a:srgbClr val="D2533C"/>
                </a:solidFill>
              </a:rPr>
              <a:t> image.  </a:t>
            </a:r>
          </a:p>
          <a:p>
            <a:pPr algn="ctr"/>
            <a:r>
              <a:rPr lang="en-US" dirty="0">
                <a:solidFill>
                  <a:srgbClr val="D2533C"/>
                </a:solidFill>
              </a:rPr>
              <a:t>What do we need to change to make it work for a new image? </a:t>
            </a:r>
          </a:p>
        </p:txBody>
      </p:sp>
    </p:spTree>
    <p:extLst>
      <p:ext uri="{BB962C8B-B14F-4D97-AF65-F5344CB8AC3E}">
        <p14:creationId xmlns:p14="http://schemas.microsoft.com/office/powerpoint/2010/main" val="40282180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Clearing Blue</a:t>
            </a:r>
          </a:p>
        </p:txBody>
      </p:sp>
      <p:pic>
        <p:nvPicPr>
          <p:cNvPr id="1198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81200"/>
            <a:ext cx="2819400" cy="3733800"/>
          </a:xfrm>
          <a:noFill/>
        </p:spPr>
      </p:pic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685800" y="19050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def clearBlue(picture):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setBlue(p,0)</a:t>
            </a:r>
          </a:p>
        </p:txBody>
      </p:sp>
      <p:sp>
        <p:nvSpPr>
          <p:cNvPr id="119812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4191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Again, this will work for any picture.</a:t>
            </a:r>
          </a:p>
          <a:p>
            <a:pPr>
              <a:spcBef>
                <a:spcPct val="50000"/>
              </a:spcBef>
            </a:pPr>
            <a:r>
              <a:rPr lang="en-US"/>
              <a:t>Try stepping through this one yourself!</a:t>
            </a:r>
          </a:p>
        </p:txBody>
      </p:sp>
    </p:spTree>
    <p:extLst>
      <p:ext uri="{BB962C8B-B14F-4D97-AF65-F5344CB8AC3E}">
        <p14:creationId xmlns:p14="http://schemas.microsoft.com/office/powerpoint/2010/main" val="4144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6671"/>
            <a:ext cx="82296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loop and our first picture recipe!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39722" y="2330137"/>
            <a:ext cx="4373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pict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 </a:t>
            </a:r>
            <a:r>
              <a:rPr lang="en-US" sz="2400" b="1" dirty="0" err="1">
                <a:solidFill>
                  <a:srgbClr val="800080"/>
                </a:solidFill>
                <a:latin typeface="Times" charset="0"/>
                <a:ea typeface="ＭＳ Ｐゴシック" charset="0"/>
              </a:rPr>
              <a:t>getPixels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pict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31472" y="2437983"/>
            <a:ext cx="2362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 Black" charset="0"/>
              </a:rPr>
              <a:t>The loop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 Black" charset="0"/>
              </a:rPr>
              <a:t>- Note the indentation!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821492" y="3029332"/>
            <a:ext cx="3991867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80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5164672" y="2999327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Which one of the below pictures </a:t>
            </a:r>
            <a:br>
              <a:rPr lang="en-US">
                <a:latin typeface="Constantia" charset="0"/>
              </a:rPr>
            </a:br>
            <a:r>
              <a:rPr lang="en-US">
                <a:latin typeface="Constantia" charset="0"/>
              </a:rPr>
              <a:t>was generated from this function: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change2(picture):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setBlue(pixel,0)</a:t>
            </a:r>
          </a:p>
        </p:txBody>
      </p:sp>
      <p:pic>
        <p:nvPicPr>
          <p:cNvPr id="1935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95688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95688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23875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8955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1" descr="grav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282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4538"/>
            <a:ext cx="4692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7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Which one of the below pictures </a:t>
            </a:r>
            <a:br>
              <a:rPr lang="en-US">
                <a:latin typeface="Constantia" charset="0"/>
              </a:rPr>
            </a:br>
            <a:r>
              <a:rPr lang="en-US">
                <a:latin typeface="Constantia" charset="0"/>
              </a:rPr>
              <a:t>was generated from this function: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change3(picture):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setGreen(pixel,2 * getGreen(pixel))</a:t>
            </a:r>
          </a:p>
        </p:txBody>
      </p:sp>
      <p:pic>
        <p:nvPicPr>
          <p:cNvPr id="1945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95688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95688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23875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8955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1" descr="grav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19017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4538"/>
            <a:ext cx="4692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4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10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Can we combine these?  Why not!</a:t>
            </a:r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8185"/>
            <a:ext cx="42672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How do we turn this beach scene into a sunset?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What happens at sunset?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</a:rPr>
              <a:t>At first, I tried increasing the red, but that made things like red specks in the sand REALLY prominent.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That can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t be how it really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</a:rPr>
              <a:t>New Theory: As the sun sets, less blue and green is visible, which makes things look more red.</a:t>
            </a:r>
          </a:p>
        </p:txBody>
      </p:sp>
      <p:pic>
        <p:nvPicPr>
          <p:cNvPr id="121859" name="Picture 6" descr="be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4038600" cy="2592388"/>
          </a:xfrm>
          <a:noFill/>
        </p:spPr>
      </p:pic>
    </p:spTree>
    <p:extLst>
      <p:ext uri="{BB962C8B-B14F-4D97-AF65-F5344CB8AC3E}">
        <p14:creationId xmlns:p14="http://schemas.microsoft.com/office/powerpoint/2010/main" val="77243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Sunset-generation Function</a:t>
            </a:r>
          </a:p>
        </p:txBody>
      </p:sp>
      <p:pic>
        <p:nvPicPr>
          <p:cNvPr id="123906" name="Picture 6" descr="sunset-bea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150" y="1935163"/>
            <a:ext cx="3868738" cy="2484437"/>
          </a:xfrm>
          <a:noFill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3581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makeSunset</a:t>
            </a:r>
            <a:r>
              <a:rPr lang="en-US" dirty="0"/>
              <a:t>(picture):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getBlue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setBlue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*0.7)</a:t>
            </a:r>
          </a:p>
          <a:p>
            <a:r>
              <a:rPr lang="en-US" dirty="0"/>
              <a:t>    value=</a:t>
            </a:r>
            <a:r>
              <a:rPr lang="en-US" dirty="0" err="1"/>
              <a:t>getGreen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setGreen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*0.7)</a:t>
            </a:r>
          </a:p>
          <a:p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17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Contrast these two programs</a:t>
            </a:r>
          </a:p>
        </p:txBody>
      </p:sp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657600" cy="22923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def makeSunset(picture):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value=getBlue(p)</a:t>
            </a:r>
          </a:p>
          <a:p>
            <a:r>
              <a:rPr lang="en-US"/>
              <a:t>    setBlue(p,value*0.7)</a:t>
            </a:r>
          </a:p>
          <a:p>
            <a:r>
              <a:rPr lang="en-US"/>
              <a:t>    value=getGreen(p)</a:t>
            </a:r>
          </a:p>
          <a:p>
            <a:r>
              <a:rPr lang="en-US"/>
              <a:t>    setGreen(p,value*0.7)</a:t>
            </a: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4114800" y="1752600"/>
            <a:ext cx="4572000" cy="48482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def makeSunset(picture):</a:t>
            </a:r>
          </a:p>
          <a:p>
            <a:r>
              <a:rPr lang="en-US"/>
              <a:t>  reduceBlue(picture)</a:t>
            </a:r>
          </a:p>
          <a:p>
            <a:r>
              <a:rPr lang="en-US"/>
              <a:t>  reduceGreen(picture)</a:t>
            </a:r>
          </a:p>
          <a:p>
            <a:endParaRPr lang="en-US"/>
          </a:p>
          <a:p>
            <a:r>
              <a:rPr lang="en-US"/>
              <a:t>def reduceBlue(picture):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value=getBlue(p)</a:t>
            </a:r>
          </a:p>
          <a:p>
            <a:r>
              <a:rPr lang="en-US"/>
              <a:t>    setBlue(p,value*0.7)</a:t>
            </a:r>
          </a:p>
          <a:p>
            <a:endParaRPr lang="en-US"/>
          </a:p>
          <a:p>
            <a:r>
              <a:rPr lang="en-US"/>
              <a:t>def reduceGreen(picture):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value=getGreen(p)</a:t>
            </a:r>
          </a:p>
          <a:p>
            <a:r>
              <a:rPr lang="en-US"/>
              <a:t>    setGreen(p,value*0.7)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3505200" cy="210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Yes, they do the exact same thing!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ea typeface="+mn-ea"/>
                <a:cs typeface="+mn-cs"/>
              </a:rPr>
              <a:t>makeSunset</a:t>
            </a:r>
            <a:r>
              <a:rPr lang="en-US" dirty="0">
                <a:ea typeface="+mn-ea"/>
                <a:cs typeface="+mn-cs"/>
              </a:rPr>
              <a:t>(</a:t>
            </a:r>
            <a:r>
              <a:rPr lang="en-US" dirty="0" err="1">
                <a:ea typeface="+mn-ea"/>
                <a:cs typeface="+mn-cs"/>
              </a:rPr>
              <a:t>somepict</a:t>
            </a:r>
            <a:r>
              <a:rPr lang="en-US" dirty="0">
                <a:ea typeface="+mn-ea"/>
                <a:cs typeface="+mn-cs"/>
              </a:rPr>
              <a:t>) works the same in both cases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38300" y="422910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7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27" y="500765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Observations on the new </a:t>
            </a:r>
            <a:r>
              <a:rPr lang="en-US" dirty="0" err="1">
                <a:latin typeface="Calibri" charset="0"/>
              </a:rPr>
              <a:t>makeSunset</a:t>
            </a:r>
            <a:endParaRPr lang="en-US" dirty="0">
              <a:latin typeface="Calibri" charset="0"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5029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okay to have more than one function in the same Program Area (and file)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latin typeface="Constantia" charset="0"/>
              </a:rPr>
              <a:t>makeSunset</a:t>
            </a:r>
            <a:r>
              <a:rPr lang="en-US" dirty="0">
                <a:latin typeface="Constantia" charset="0"/>
              </a:rPr>
              <a:t> in this one is somewhat easier to read.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clear what it does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 err="1">
                <a:latin typeface="Constantia" charset="0"/>
              </a:rPr>
              <a:t>reduceBlue</a:t>
            </a:r>
            <a:r>
              <a:rPr lang="ja-JP" altLang="en-US" dirty="0">
                <a:latin typeface="Constantia" charset="0"/>
              </a:rPr>
              <a:t>”</a:t>
            </a:r>
            <a:r>
              <a:rPr lang="en-US" altLang="ja-JP" dirty="0">
                <a:latin typeface="Constantia" charset="0"/>
              </a:rPr>
              <a:t> and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 err="1">
                <a:latin typeface="Constantia" charset="0"/>
              </a:rPr>
              <a:t>reduceGreen</a:t>
            </a:r>
            <a:r>
              <a:rPr lang="ja-JP" altLang="en-US" dirty="0">
                <a:latin typeface="Constantia" charset="0"/>
              </a:rPr>
              <a:t>”</a:t>
            </a:r>
            <a:endParaRPr lang="en-US" altLang="ja-JP" dirty="0">
              <a:latin typeface="Constanti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That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important!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5943600" y="1524000"/>
            <a:ext cx="2895600" cy="440740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makeSunset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reduceBlue</a:t>
            </a:r>
            <a:r>
              <a:rPr lang="en-US" sz="1800" dirty="0"/>
              <a:t>(picture)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reduceGreen</a:t>
            </a:r>
            <a:r>
              <a:rPr lang="en-US" sz="1800" dirty="0"/>
              <a:t>(picture)</a:t>
            </a:r>
          </a:p>
          <a:p>
            <a:endParaRPr lang="en-US" sz="1800" dirty="0"/>
          </a:p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reduceBlue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for p in </a:t>
            </a:r>
            <a:r>
              <a:rPr lang="en-US" sz="1800" dirty="0" err="1"/>
              <a:t>getPixels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  value=</a:t>
            </a:r>
            <a:r>
              <a:rPr lang="en-US" sz="1800" dirty="0" err="1"/>
              <a:t>getBlue</a:t>
            </a:r>
            <a:r>
              <a:rPr lang="en-US" sz="1800" dirty="0"/>
              <a:t>(p)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setBlue</a:t>
            </a:r>
            <a:r>
              <a:rPr lang="en-US" sz="1800" dirty="0"/>
              <a:t>(</a:t>
            </a:r>
            <a:r>
              <a:rPr lang="en-US" sz="1800" dirty="0" err="1"/>
              <a:t>p,value</a:t>
            </a:r>
            <a:r>
              <a:rPr lang="en-US" sz="1800" dirty="0"/>
              <a:t>*0.7)</a:t>
            </a:r>
          </a:p>
          <a:p>
            <a:endParaRPr lang="en-US" sz="1800" dirty="0"/>
          </a:p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reduceGreen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for p in </a:t>
            </a:r>
            <a:r>
              <a:rPr lang="en-US" sz="1800" dirty="0" err="1"/>
              <a:t>getPixels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  value=</a:t>
            </a:r>
            <a:r>
              <a:rPr lang="en-US" sz="1800" dirty="0" err="1"/>
              <a:t>getGreen</a:t>
            </a:r>
            <a:r>
              <a:rPr lang="en-US" sz="1800" dirty="0"/>
              <a:t>(p)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setGreen</a:t>
            </a:r>
            <a:r>
              <a:rPr lang="en-US" sz="1800" dirty="0"/>
              <a:t>(</a:t>
            </a:r>
            <a:r>
              <a:rPr lang="en-US" sz="1800" dirty="0" err="1"/>
              <a:t>p,value</a:t>
            </a:r>
            <a:r>
              <a:rPr lang="en-US" sz="1800" dirty="0"/>
              <a:t>*0.7)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8229600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a typeface="+mn-ea"/>
                <a:cs typeface="+mn-cs"/>
              </a:rPr>
              <a:t>Programs are written for people, not computers!</a:t>
            </a:r>
          </a:p>
        </p:txBody>
      </p:sp>
    </p:spTree>
    <p:extLst>
      <p:ext uri="{BB962C8B-B14F-4D97-AF65-F5344CB8AC3E}">
        <p14:creationId xmlns:p14="http://schemas.microsoft.com/office/powerpoint/2010/main" val="36281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36760"/>
            <a:ext cx="9143999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Does </a:t>
            </a:r>
            <a:r>
              <a:rPr lang="en-US" dirty="0" err="1">
                <a:latin typeface="Calibri" charset="0"/>
              </a:rPr>
              <a:t>makeSunset</a:t>
            </a:r>
            <a:r>
              <a:rPr lang="en-US" dirty="0">
                <a:latin typeface="Calibri" charset="0"/>
              </a:rPr>
              <a:t> do </a:t>
            </a:r>
            <a:r>
              <a:rPr lang="en-US" i="1" dirty="0">
                <a:latin typeface="Calibri" charset="0"/>
              </a:rPr>
              <a:t>one and only one thing</a:t>
            </a:r>
            <a:r>
              <a:rPr lang="en-US" dirty="0">
                <a:latin typeface="Calibri" charset="0"/>
              </a:rPr>
              <a:t>?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Yes, but 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a higher-level, </a:t>
            </a:r>
            <a:r>
              <a:rPr lang="en-US" altLang="ja-JP" i="1" dirty="0">
                <a:latin typeface="Constantia" charset="0"/>
              </a:rPr>
              <a:t>more abstract</a:t>
            </a:r>
            <a:r>
              <a:rPr lang="en-US" altLang="ja-JP" dirty="0">
                <a:latin typeface="Constantia" charset="0"/>
              </a:rPr>
              <a:t> thing.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built on lower-level </a:t>
            </a:r>
            <a:r>
              <a:rPr lang="en-US" altLang="ja-JP" i="1" dirty="0">
                <a:latin typeface="Constantia" charset="0"/>
              </a:rPr>
              <a:t>one and only one</a:t>
            </a:r>
            <a:r>
              <a:rPr lang="en-US" altLang="ja-JP" dirty="0">
                <a:latin typeface="Constantia" charset="0"/>
              </a:rPr>
              <a:t> </a:t>
            </a:r>
            <a:r>
              <a:rPr lang="en-US" altLang="ja-JP" i="1" dirty="0">
                <a:latin typeface="Constantia" charset="0"/>
              </a:rPr>
              <a:t>thing</a:t>
            </a:r>
          </a:p>
          <a:p>
            <a:pPr lvl="1" eaLnBrk="1" hangingPunct="1"/>
            <a:endParaRPr lang="en-US" altLang="ja-JP" i="1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We call this </a:t>
            </a:r>
            <a:r>
              <a:rPr lang="en-US" i="1" dirty="0">
                <a:latin typeface="Constantia" charset="0"/>
              </a:rPr>
              <a:t>hierarchical decomposition.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You have some </a:t>
            </a:r>
            <a:r>
              <a:rPr lang="en-US" i="1" dirty="0">
                <a:latin typeface="Constantia" charset="0"/>
              </a:rPr>
              <a:t>thing</a:t>
            </a:r>
            <a:r>
              <a:rPr lang="en-US" dirty="0">
                <a:latin typeface="Constantia" charset="0"/>
              </a:rPr>
              <a:t> that you want the computer to do?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Redefine that </a:t>
            </a:r>
            <a:r>
              <a:rPr lang="en-US" i="1" dirty="0">
                <a:latin typeface="Constantia" charset="0"/>
              </a:rPr>
              <a:t>thing</a:t>
            </a:r>
            <a:r>
              <a:rPr lang="en-US" dirty="0">
                <a:latin typeface="Constantia" charset="0"/>
              </a:rPr>
              <a:t> in terms of smaller </a:t>
            </a:r>
            <a:r>
              <a:rPr lang="en-US" i="1" dirty="0">
                <a:latin typeface="Constantia" charset="0"/>
              </a:rPr>
              <a:t>things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Repeat until you know how to write the smaller things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Then write the larger things in terms of the smaller things.</a:t>
            </a:r>
          </a:p>
        </p:txBody>
      </p:sp>
    </p:spTree>
    <p:extLst>
      <p:ext uri="{BB962C8B-B14F-4D97-AF65-F5344CB8AC3E}">
        <p14:creationId xmlns:p14="http://schemas.microsoft.com/office/powerpoint/2010/main" val="3497395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I want to increase the blue of each pixel by 25%. I write this: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increaseBlue(pic):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for pixel in getPixels(pic):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b = getBlue(pixel)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## What goes here?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0.25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1.25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0.75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1.75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</p:txBody>
      </p:sp>
      <p:pic>
        <p:nvPicPr>
          <p:cNvPr id="1955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340100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400300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44500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62610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66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I want to increase the red of each pixel by the same amount. I write this: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increaseRed(pic):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r = getRed(pixel)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## What goes here?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- 50)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/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*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+ 50) </a:t>
            </a:r>
          </a:p>
        </p:txBody>
      </p:sp>
      <p:pic>
        <p:nvPicPr>
          <p:cNvPr id="1966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340100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400300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44500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62610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5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7015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Lightening and darkening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def lighten(picture):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for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in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getPixels</a:t>
            </a:r>
            <a:r>
              <a:rPr lang="en-US" sz="1800" dirty="0">
                <a:latin typeface="+mj-lt"/>
                <a:ea typeface="+mn-ea"/>
                <a:cs typeface="+mn-cs"/>
              </a:rPr>
              <a:t>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makeLighter</a:t>
            </a:r>
            <a:r>
              <a:rPr lang="en-US" sz="1800" dirty="0">
                <a:latin typeface="+mj-lt"/>
                <a:ea typeface="+mn-ea"/>
                <a:cs typeface="+mn-cs"/>
              </a:rPr>
              <a:t>(color)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</a:t>
            </a:r>
            <a:r>
              <a:rPr lang="en-US" sz="1800" dirty="0" err="1">
                <a:latin typeface="+mj-lt"/>
                <a:ea typeface="+mn-ea"/>
                <a:cs typeface="+mn-cs"/>
              </a:rPr>
              <a:t>setColor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,color)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def darken(picture):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for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in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getPixels</a:t>
            </a:r>
            <a:r>
              <a:rPr lang="en-US" sz="1800" dirty="0">
                <a:latin typeface="+mj-lt"/>
                <a:ea typeface="+mn-ea"/>
                <a:cs typeface="+mn-cs"/>
              </a:rPr>
              <a:t>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makeDarker</a:t>
            </a:r>
            <a:r>
              <a:rPr lang="en-US" sz="1800" dirty="0">
                <a:latin typeface="+mj-lt"/>
                <a:ea typeface="+mn-ea"/>
                <a:cs typeface="+mn-cs"/>
              </a:rPr>
              <a:t>(color)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</a:t>
            </a:r>
            <a:r>
              <a:rPr lang="en-US" sz="1800" dirty="0" err="1">
                <a:latin typeface="+mj-lt"/>
                <a:ea typeface="+mn-ea"/>
                <a:cs typeface="+mn-cs"/>
              </a:rPr>
              <a:t>setColor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,color)</a:t>
            </a: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6670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686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9258"/>
            <a:ext cx="7778774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How </a:t>
            </a:r>
            <a:r>
              <a:rPr lang="en-US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loops are written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743200"/>
            <a:ext cx="8153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nstantia"/>
                <a:cs typeface="Constantia"/>
              </a:rPr>
              <a:t>for </a:t>
            </a:r>
            <a:r>
              <a:rPr lang="en-US" sz="2400" dirty="0">
                <a:latin typeface="Constantia"/>
                <a:cs typeface="Constantia"/>
              </a:rPr>
              <a:t>is the name of the command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An </a:t>
            </a:r>
            <a:r>
              <a:rPr lang="en-US" sz="2400" i="1" dirty="0">
                <a:latin typeface="Constantia"/>
                <a:cs typeface="Constantia"/>
              </a:rPr>
              <a:t>index variable (p, </a:t>
            </a:r>
            <a:r>
              <a:rPr lang="en-US" sz="2400" dirty="0">
                <a:latin typeface="Constantia"/>
                <a:cs typeface="Constantia"/>
              </a:rPr>
              <a:t>in this example) is used to hold each of the different values of a sequence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The word </a:t>
            </a:r>
            <a:r>
              <a:rPr lang="en-US" sz="2400" b="1" dirty="0">
                <a:solidFill>
                  <a:srgbClr val="D2533C"/>
                </a:solidFill>
                <a:latin typeface="Constantia"/>
                <a:cs typeface="Constantia"/>
              </a:rPr>
              <a:t>in</a:t>
            </a:r>
            <a:endParaRPr lang="en-US" sz="2400" dirty="0">
              <a:solidFill>
                <a:srgbClr val="D2533C"/>
              </a:solidFill>
              <a:latin typeface="Constantia"/>
              <a:cs typeface="Constanti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 function that generates a </a:t>
            </a:r>
            <a:r>
              <a:rPr lang="en-US" sz="2400" i="1" dirty="0">
                <a:latin typeface="Constantia"/>
                <a:cs typeface="Constantia"/>
              </a:rPr>
              <a:t>sequence</a:t>
            </a:r>
            <a:endParaRPr lang="en-US" sz="2400" dirty="0">
              <a:latin typeface="Constantia"/>
              <a:cs typeface="Constanti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/>
                <a:cs typeface="Constantia"/>
              </a:rPr>
              <a:t>The index variable will be the name for one value in the sequence, each time through the loop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 colon (</a:t>
            </a:r>
            <a:r>
              <a:rPr lang="ja-JP" altLang="en-US" sz="2400" dirty="0">
                <a:latin typeface="Constantia"/>
                <a:cs typeface="Constantia"/>
              </a:rPr>
              <a:t>“</a:t>
            </a:r>
            <a:r>
              <a:rPr lang="en-US" sz="2400" dirty="0">
                <a:latin typeface="Constantia"/>
                <a:cs typeface="Constantia"/>
              </a:rPr>
              <a:t>:</a:t>
            </a:r>
            <a:r>
              <a:rPr lang="ja-JP" altLang="en-US" sz="2400" dirty="0">
                <a:latin typeface="Constantia"/>
                <a:cs typeface="Constantia"/>
              </a:rPr>
              <a:t>”</a:t>
            </a:r>
            <a:r>
              <a:rPr lang="en-US" sz="2400" dirty="0">
                <a:latin typeface="Constantia"/>
                <a:cs typeface="Constantia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And a </a:t>
            </a:r>
            <a:r>
              <a:rPr lang="en-US" sz="2400" i="1" dirty="0">
                <a:latin typeface="Constantia"/>
                <a:cs typeface="Constantia"/>
              </a:rPr>
              <a:t>block </a:t>
            </a:r>
            <a:r>
              <a:rPr lang="en-US" sz="2400" dirty="0">
                <a:latin typeface="Constantia"/>
                <a:cs typeface="Constantia"/>
              </a:rPr>
              <a:t>(the indented lines of code)</a:t>
            </a:r>
            <a:endParaRPr lang="en-US" sz="2400" b="1" dirty="0">
              <a:latin typeface="Constantia"/>
              <a:cs typeface="Constantia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08714" y="1520579"/>
            <a:ext cx="46479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pict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  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 </a:t>
            </a:r>
            <a:r>
              <a:rPr lang="en-US" sz="2400" b="1" dirty="0" err="1">
                <a:solidFill>
                  <a:srgbClr val="800080"/>
                </a:solidFill>
                <a:latin typeface="Times" charset="0"/>
                <a:ea typeface="ＭＳ Ｐゴシック" charset="0"/>
              </a:rPr>
              <a:t>getPixels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pict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Consider these two functions</a:t>
            </a: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381000" y="2209800"/>
            <a:ext cx="3810000" cy="15621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decreaseRed</a:t>
            </a:r>
            <a:r>
              <a:rPr lang="en-US" dirty="0"/>
              <a:t>(picture):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getRed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setRed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*0.5)</a:t>
            </a:r>
          </a:p>
        </p:txBody>
      </p:sp>
      <p:sp>
        <p:nvSpPr>
          <p:cNvPr id="177155" name="Rectangle 5"/>
          <p:cNvSpPr>
            <a:spLocks noChangeArrowheads="1"/>
          </p:cNvSpPr>
          <p:nvPr/>
        </p:nvSpPr>
        <p:spPr bwMode="auto">
          <a:xfrm>
            <a:off x="4267200" y="2209800"/>
            <a:ext cx="4572000" cy="12003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amount):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getRed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setRed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*amount)</a:t>
            </a:r>
          </a:p>
        </p:txBody>
      </p:sp>
      <p:sp>
        <p:nvSpPr>
          <p:cNvPr id="177156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First, it</a:t>
            </a:r>
            <a:r>
              <a:rPr lang="fr-FR" altLang="ja-JP" dirty="0"/>
              <a:t>'</a:t>
            </a:r>
            <a:r>
              <a:rPr lang="en-US" altLang="ja-JP" dirty="0"/>
              <a:t>s perfectly okay to have </a:t>
            </a:r>
            <a:r>
              <a:rPr lang="en-US" altLang="ja-JP" i="1" dirty="0"/>
              <a:t>multiple</a:t>
            </a:r>
            <a:r>
              <a:rPr lang="en-US" altLang="ja-JP" dirty="0"/>
              <a:t> inputs to a function.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new function, </a:t>
            </a:r>
            <a:r>
              <a:rPr lang="en-US" dirty="0" err="1"/>
              <a:t>decreaseRedNew</a:t>
            </a:r>
            <a:r>
              <a:rPr lang="en-US" dirty="0"/>
              <a:t>, now takes an input of the multiplier for the red value.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0.5) would do the same thing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1.25)</a:t>
            </a:r>
            <a:r>
              <a:rPr lang="en-US" i="1" dirty="0"/>
              <a:t> </a:t>
            </a:r>
            <a:r>
              <a:rPr lang="en-US" dirty="0"/>
              <a:t>would </a:t>
            </a:r>
            <a:r>
              <a:rPr lang="en-US" i="1" dirty="0"/>
              <a:t>increase</a:t>
            </a:r>
            <a:r>
              <a:rPr lang="en-US" dirty="0"/>
              <a:t> red 25%</a:t>
            </a:r>
          </a:p>
        </p:txBody>
      </p:sp>
    </p:spTree>
    <p:extLst>
      <p:ext uri="{BB962C8B-B14F-4D97-AF65-F5344CB8AC3E}">
        <p14:creationId xmlns:p14="http://schemas.microsoft.com/office/powerpoint/2010/main" val="3637017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onstantia"/>
                <a:cs typeface="Constantia"/>
              </a:rPr>
              <a:t>In natural language, the same word has different meanings depending on </a:t>
            </a:r>
            <a:r>
              <a:rPr lang="en-US" sz="2600" i="1" dirty="0">
                <a:latin typeface="Constantia"/>
                <a:cs typeface="Constantia"/>
              </a:rPr>
              <a:t>context</a:t>
            </a:r>
            <a:r>
              <a:rPr lang="en-US" sz="2600" dirty="0">
                <a:latin typeface="Constantia"/>
                <a:cs typeface="Constantia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I’m going to </a:t>
            </a:r>
            <a:r>
              <a:rPr lang="en-US" sz="1800" u="sng" dirty="0">
                <a:latin typeface="Constantia"/>
                <a:cs typeface="Constantia"/>
              </a:rPr>
              <a:t>fly</a:t>
            </a:r>
            <a:r>
              <a:rPr lang="en-US" sz="1800" dirty="0">
                <a:latin typeface="Constantia"/>
                <a:cs typeface="Constantia"/>
              </a:rPr>
              <a:t> to Vegas.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Would you please swat that </a:t>
            </a:r>
            <a:r>
              <a:rPr lang="en-US" sz="1800" u="sng" dirty="0">
                <a:latin typeface="Constantia"/>
                <a:cs typeface="Constantia"/>
              </a:rPr>
              <a:t>fly</a:t>
            </a:r>
            <a:r>
              <a:rPr lang="en-US" sz="1800" dirty="0">
                <a:latin typeface="Constantia"/>
                <a:cs typeface="Constantia"/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Constantia"/>
                <a:cs typeface="Constantia"/>
              </a:rPr>
              <a:t>A function is its </a:t>
            </a:r>
            <a:r>
              <a:rPr lang="en-US" sz="2600" i="1" dirty="0">
                <a:latin typeface="Constantia"/>
                <a:cs typeface="Constantia"/>
              </a:rPr>
              <a:t>own</a:t>
            </a:r>
            <a:r>
              <a:rPr lang="en-US" sz="2600" dirty="0">
                <a:latin typeface="Constantia"/>
                <a:cs typeface="Constantia"/>
              </a:rPr>
              <a:t> context.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Input variables (</a:t>
            </a:r>
            <a:r>
              <a:rPr lang="en-US" sz="1800" i="1" dirty="0">
                <a:latin typeface="Constantia"/>
                <a:cs typeface="Constantia"/>
              </a:rPr>
              <a:t>placeholders</a:t>
            </a:r>
            <a:r>
              <a:rPr lang="en-US" sz="1800" dirty="0">
                <a:latin typeface="Constantia"/>
                <a:cs typeface="Constantia"/>
              </a:rPr>
              <a:t>) take on the value of the input values </a:t>
            </a:r>
            <a:r>
              <a:rPr lang="en-US" sz="1800" i="1" dirty="0">
                <a:solidFill>
                  <a:srgbClr val="D2533C"/>
                </a:solidFill>
                <a:latin typeface="Constantia"/>
                <a:cs typeface="Constantia"/>
              </a:rPr>
              <a:t>only for the life of the function</a:t>
            </a:r>
            <a:r>
              <a:rPr lang="en-US" sz="1800" i="1" dirty="0">
                <a:latin typeface="Constantia"/>
                <a:cs typeface="Constantia"/>
              </a:rPr>
              <a:t>, i.e. only while it’s executing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Variables defined </a:t>
            </a:r>
            <a:r>
              <a:rPr lang="en-US" sz="1800" i="1" dirty="0">
                <a:solidFill>
                  <a:srgbClr val="D2533C"/>
                </a:solidFill>
                <a:latin typeface="Constantia"/>
                <a:cs typeface="Constantia"/>
              </a:rPr>
              <a:t>within</a:t>
            </a:r>
            <a:r>
              <a:rPr lang="en-US" sz="1800" dirty="0">
                <a:solidFill>
                  <a:srgbClr val="D2533C"/>
                </a:solidFill>
                <a:latin typeface="Constantia"/>
                <a:cs typeface="Constantia"/>
              </a:rPr>
              <a:t> </a:t>
            </a:r>
            <a:r>
              <a:rPr lang="en-US" sz="1800" dirty="0">
                <a:latin typeface="Constantia"/>
                <a:cs typeface="Constantia"/>
              </a:rPr>
              <a:t>a function also </a:t>
            </a:r>
            <a:r>
              <a:rPr lang="en-US" sz="1800" i="1" dirty="0">
                <a:latin typeface="Constantia"/>
                <a:cs typeface="Constantia"/>
              </a:rPr>
              <a:t>only</a:t>
            </a:r>
            <a:r>
              <a:rPr lang="en-US" sz="1800" dirty="0">
                <a:latin typeface="Constantia"/>
                <a:cs typeface="Constantia"/>
              </a:rPr>
              <a:t> exist within the context of that function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The context of a function is also called its </a:t>
            </a:r>
            <a:r>
              <a:rPr lang="en-US" sz="1800" i="1" dirty="0">
                <a:solidFill>
                  <a:schemeClr val="tx2"/>
                </a:solidFill>
                <a:latin typeface="Constantia"/>
                <a:cs typeface="Constantia"/>
              </a:rPr>
              <a:t>scope</a:t>
            </a:r>
            <a:endParaRPr lang="en-US"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25269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Input variables are placeholders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/>
                <a:cs typeface="Constantia"/>
              </a:rPr>
              <a:t>Think of the input variable as a placeholder</a:t>
            </a:r>
          </a:p>
          <a:p>
            <a:pPr lvl="1"/>
            <a:r>
              <a:rPr lang="en-US" i="1" dirty="0">
                <a:latin typeface="Constantia"/>
                <a:cs typeface="Constantia"/>
              </a:rPr>
              <a:t>It takes the place of the input object</a:t>
            </a:r>
          </a:p>
          <a:p>
            <a:pPr lvl="1"/>
            <a:endParaRPr lang="en-US" i="1" dirty="0">
              <a:latin typeface="Constantia"/>
              <a:cs typeface="Constantia"/>
            </a:endParaRPr>
          </a:p>
          <a:p>
            <a:r>
              <a:rPr lang="en-US" dirty="0">
                <a:latin typeface="Constantia"/>
                <a:cs typeface="Constantia"/>
              </a:rPr>
              <a:t>During the time that the function is executing, the placeholder variable </a:t>
            </a:r>
            <a:r>
              <a:rPr lang="en-US" i="1" dirty="0">
                <a:latin typeface="Constantia"/>
                <a:cs typeface="Constantia"/>
              </a:rPr>
              <a:t>stands for</a:t>
            </a:r>
            <a:r>
              <a:rPr lang="en-US" dirty="0">
                <a:latin typeface="Constantia"/>
                <a:cs typeface="Constantia"/>
              </a:rPr>
              <a:t> the input object.</a:t>
            </a:r>
          </a:p>
          <a:p>
            <a:endParaRPr lang="en-US" dirty="0">
              <a:latin typeface="Constantia"/>
              <a:cs typeface="Constantia"/>
            </a:endParaRPr>
          </a:p>
          <a:p>
            <a:r>
              <a:rPr lang="en-US" dirty="0">
                <a:latin typeface="Constantia"/>
                <a:cs typeface="Constantia"/>
              </a:rPr>
              <a:t>When we modify the placeholder by changing its pixels with </a:t>
            </a:r>
            <a:r>
              <a:rPr lang="en-US" b="1" dirty="0" err="1">
                <a:latin typeface="Constantia"/>
                <a:cs typeface="Constantia"/>
              </a:rPr>
              <a:t>setRed</a:t>
            </a:r>
            <a:r>
              <a:rPr lang="en-US" dirty="0">
                <a:latin typeface="Constantia"/>
                <a:cs typeface="Constantia"/>
              </a:rPr>
              <a:t>, we actually change the input object.</a:t>
            </a:r>
          </a:p>
        </p:txBody>
      </p:sp>
    </p:spTree>
    <p:extLst>
      <p:ext uri="{BB962C8B-B14F-4D97-AF65-F5344CB8AC3E}">
        <p14:creationId xmlns:p14="http://schemas.microsoft.com/office/powerpoint/2010/main" val="34000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71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What happens when a </a:t>
            </a:r>
            <a:r>
              <a:rPr lang="en-US" sz="4400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loop is executed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534400" cy="42672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/>
                <a:cs typeface="Constantia"/>
              </a:rPr>
              <a:t>The </a:t>
            </a:r>
            <a:r>
              <a:rPr lang="en-US" i="1" dirty="0">
                <a:latin typeface="Constantia"/>
                <a:cs typeface="Constantia"/>
              </a:rPr>
              <a:t>index variable</a:t>
            </a:r>
            <a:r>
              <a:rPr lang="en-US" dirty="0">
                <a:latin typeface="Constantia"/>
                <a:cs typeface="Constantia"/>
              </a:rPr>
              <a:t> is set to an item in the </a:t>
            </a:r>
            <a:r>
              <a:rPr lang="en-US" i="1" dirty="0">
                <a:latin typeface="Constantia"/>
                <a:cs typeface="Constantia"/>
              </a:rPr>
              <a:t>sequence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The block is executed</a:t>
            </a:r>
          </a:p>
          <a:p>
            <a:pPr lvl="1" eaLnBrk="1" hangingPunct="1"/>
            <a:r>
              <a:rPr lang="en-US" b="1" dirty="0">
                <a:latin typeface="Constantia"/>
                <a:cs typeface="Constantia"/>
              </a:rPr>
              <a:t>The variable is often used inside the block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Then execution </a:t>
            </a:r>
            <a:r>
              <a:rPr lang="en-US" i="1" dirty="0">
                <a:latin typeface="Constantia"/>
                <a:cs typeface="Constantia"/>
              </a:rPr>
              <a:t>loops</a:t>
            </a:r>
            <a:r>
              <a:rPr lang="en-US" dirty="0">
                <a:latin typeface="Constantia"/>
                <a:cs typeface="Constantia"/>
              </a:rPr>
              <a:t> to the </a:t>
            </a:r>
            <a:r>
              <a:rPr lang="en-US" b="1" dirty="0">
                <a:solidFill>
                  <a:srgbClr val="D2533C"/>
                </a:solidFill>
                <a:latin typeface="Constantia"/>
                <a:cs typeface="Constantia"/>
              </a:rPr>
              <a:t>for</a:t>
            </a:r>
            <a:r>
              <a:rPr lang="en-US" dirty="0">
                <a:solidFill>
                  <a:srgbClr val="D2533C"/>
                </a:solidFill>
                <a:latin typeface="Constantia"/>
                <a:cs typeface="Constantia"/>
              </a:rPr>
              <a:t> </a:t>
            </a:r>
            <a:r>
              <a:rPr lang="en-US" dirty="0">
                <a:latin typeface="Constantia"/>
                <a:cs typeface="Constantia"/>
              </a:rPr>
              <a:t>statement, where the index variable gets set to the next item in the sequence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Repeat until every value in the sequence was used.</a:t>
            </a:r>
          </a:p>
        </p:txBody>
      </p:sp>
    </p:spTree>
    <p:extLst>
      <p:ext uri="{BB962C8B-B14F-4D97-AF65-F5344CB8AC3E}">
        <p14:creationId xmlns:p14="http://schemas.microsoft.com/office/powerpoint/2010/main" val="129006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solidFill>
                  <a:srgbClr val="800080"/>
                </a:solidFill>
                <a:latin typeface="Calibri"/>
                <a:cs typeface="Calibri"/>
              </a:rPr>
              <a:t>getPixels</a:t>
            </a:r>
            <a:r>
              <a:rPr lang="en-US" dirty="0">
                <a:latin typeface="Calibri"/>
                <a:cs typeface="Calibri"/>
              </a:rPr>
              <a:t> returns a sequence of pixels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32120" y="3117491"/>
            <a:ext cx="7365052" cy="3059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Each pixel knows its color and place in the original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Change the pixel, you change the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So the loop here assigns the index variable </a:t>
            </a:r>
            <a:r>
              <a:rPr lang="en-US" sz="2400" i="1" dirty="0">
                <a:latin typeface="Constantia"/>
                <a:cs typeface="Constantia"/>
              </a:rPr>
              <a:t>p</a:t>
            </a:r>
            <a:r>
              <a:rPr lang="en-US" sz="2400" dirty="0">
                <a:latin typeface="Constantia"/>
                <a:cs typeface="Constantia"/>
              </a:rPr>
              <a:t> to each pixel in the picture</a:t>
            </a:r>
            <a:r>
              <a:rPr lang="en-US" sz="2400" i="1" dirty="0">
                <a:latin typeface="Constantia"/>
                <a:cs typeface="Constantia"/>
              </a:rPr>
              <a:t> picture</a:t>
            </a:r>
            <a:r>
              <a:rPr lang="en-US" sz="2400" dirty="0">
                <a:latin typeface="Constantia"/>
                <a:cs typeface="Constantia"/>
              </a:rPr>
              <a:t>, one at a time.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267200" y="1552144"/>
            <a:ext cx="472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</p:spTree>
    <p:extLst>
      <p:ext uri="{BB962C8B-B14F-4D97-AF65-F5344CB8AC3E}">
        <p14:creationId xmlns:p14="http://schemas.microsoft.com/office/powerpoint/2010/main" val="33822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Let’s walk that through slowly…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3434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Here we take a picture object in as a parameter to the function and call it </a:t>
            </a:r>
            <a:r>
              <a:rPr lang="en-US" b="1" dirty="0">
                <a:solidFill>
                  <a:srgbClr val="000000"/>
                </a:solidFill>
              </a:rPr>
              <a:t>picture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" y="1905000"/>
            <a:ext cx="4630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getPixels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picture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0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Now, get the pixels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 flipV="1">
            <a:off x="4572000" y="2438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81600" y="18288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We get all the pixels from the </a:t>
            </a:r>
            <a:r>
              <a:rPr lang="en-US" b="1" dirty="0">
                <a:solidFill>
                  <a:srgbClr val="000000"/>
                </a:solidFill>
              </a:rPr>
              <a:t>picture</a:t>
            </a:r>
            <a:r>
              <a:rPr lang="en-US" dirty="0">
                <a:solidFill>
                  <a:srgbClr val="000000"/>
                </a:solidFill>
              </a:rPr>
              <a:t>, then make 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be the name of each one </a:t>
            </a:r>
            <a:r>
              <a:rPr lang="en-US" i="1" dirty="0">
                <a:solidFill>
                  <a:srgbClr val="000000"/>
                </a:solidFill>
              </a:rPr>
              <a:t>one at a time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8774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Pixel, color r=135 g=131</a:t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en-US" sz="2000">
                <a:solidFill>
                  <a:srgbClr val="000000"/>
                </a:solidFill>
                <a:latin typeface="Times New Roman" charset="0"/>
              </a:rPr>
              <a:t>b=105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Pixel, color r=133 g=114 b=46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Pixel, color r=134 g=114b=45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…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47244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getPixels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81000" y="1905000"/>
            <a:ext cx="4630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getPixels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picture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1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D2533C"/>
                </a:solidFill>
                <a:latin typeface="Calibri"/>
                <a:ea typeface="+mn-ea"/>
                <a:cs typeface="Calibri"/>
              </a:rPr>
              <a:t>Get the red value from pixel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 flipV="1">
            <a:off x="4419600" y="27432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05400" y="2209800"/>
            <a:ext cx="3635375" cy="1187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We get the red value of pixel </a:t>
            </a:r>
            <a:r>
              <a:rPr lang="en-US" b="1" dirty="0"/>
              <a:t>p </a:t>
            </a:r>
            <a:r>
              <a:rPr lang="en-US" dirty="0"/>
              <a:t>and name it </a:t>
            </a:r>
            <a:r>
              <a:rPr lang="en-US" b="1" dirty="0" err="1"/>
              <a:t>originalRed</a:t>
            </a:r>
            <a:endParaRPr lang="en-US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8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r=135 g=131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b=105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838200" y="6172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3078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312</TotalTime>
  <Words>2547</Words>
  <Application>Microsoft Macintosh PowerPoint</Application>
  <PresentationFormat>On-screen Show (4:3)</PresentationFormat>
  <Paragraphs>496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Calibri</vt:lpstr>
      <vt:lpstr>Constantia</vt:lpstr>
      <vt:lpstr>Mangal</vt:lpstr>
      <vt:lpstr>ＭＳ Ｐゴシック</vt:lpstr>
      <vt:lpstr>Times</vt:lpstr>
      <vt:lpstr>Times New Roman</vt:lpstr>
      <vt:lpstr>Wingdings</vt:lpstr>
      <vt:lpstr>Wingdings 2</vt:lpstr>
      <vt:lpstr>Clarity</vt:lpstr>
      <vt:lpstr>Agenda – 1/31/18</vt:lpstr>
      <vt:lpstr>Pixels</vt:lpstr>
      <vt:lpstr>for loop and our first picture recipe! </vt:lpstr>
      <vt:lpstr>How for loops are written</vt:lpstr>
      <vt:lpstr>What happens when a for loop is executed</vt:lpstr>
      <vt:lpstr>getPixels returns a sequence of pixels</vt:lpstr>
      <vt:lpstr>Let’s walk that through slowly…</vt:lpstr>
      <vt:lpstr>Now, get the pixels</vt:lpstr>
      <vt:lpstr>PowerPoint Presentation</vt:lpstr>
      <vt:lpstr>Now change the pixel</vt:lpstr>
      <vt:lpstr>Then move on to the next pixel</vt:lpstr>
      <vt:lpstr>Get its red value</vt:lpstr>
      <vt:lpstr>And change this red value</vt:lpstr>
      <vt:lpstr>And eventually, we do all pixels</vt:lpstr>
      <vt:lpstr>“Tracing/Walking through” the program</vt:lpstr>
      <vt:lpstr>Command Area Editing Tips</vt:lpstr>
      <vt:lpstr>Blocking is important in JES</vt:lpstr>
      <vt:lpstr>Forgetting to load</vt:lpstr>
      <vt:lpstr>What went wrong?</vt:lpstr>
      <vt:lpstr>Review of JES Functions</vt:lpstr>
      <vt:lpstr>What are steps to show a picture?</vt:lpstr>
      <vt:lpstr>What do these functions do?</vt:lpstr>
      <vt:lpstr>Reminder: Typical sequence of commands to choose and show an image</vt:lpstr>
      <vt:lpstr>Manipulating pixels</vt:lpstr>
      <vt:lpstr>What can we do with a pixel?</vt:lpstr>
      <vt:lpstr>Demonstrating: Manipulating Colors</vt:lpstr>
      <vt:lpstr>We can change pixels directly…</vt:lpstr>
      <vt:lpstr>This is why we use a loop!</vt:lpstr>
      <vt:lpstr>Clearing Blue</vt:lpstr>
      <vt:lpstr>PowerPoint Presentation</vt:lpstr>
      <vt:lpstr>PowerPoint Presentation</vt:lpstr>
      <vt:lpstr>Can we combine these?  Why not!</vt:lpstr>
      <vt:lpstr>A Sunset-generation Function</vt:lpstr>
      <vt:lpstr>Contrast these two programs</vt:lpstr>
      <vt:lpstr>Observations on the new makeSunset</vt:lpstr>
      <vt:lpstr>Does makeSunset do one and only one thing?</vt:lpstr>
      <vt:lpstr>PowerPoint Presentation</vt:lpstr>
      <vt:lpstr>PowerPoint Presentation</vt:lpstr>
      <vt:lpstr>Lightening and darkening an image</vt:lpstr>
      <vt:lpstr>Consider these two functions</vt:lpstr>
      <vt:lpstr>Functions</vt:lpstr>
      <vt:lpstr>Input variables are placeholders</vt:lpstr>
    </vt:vector>
  </TitlesOfParts>
  <Company>Siena College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 Egan</dc:creator>
  <cp:lastModifiedBy>Egan, MaryAnne</cp:lastModifiedBy>
  <cp:revision>17</cp:revision>
  <cp:lastPrinted>2018-01-29T19:10:23Z</cp:lastPrinted>
  <dcterms:created xsi:type="dcterms:W3CDTF">2015-09-22T15:33:46Z</dcterms:created>
  <dcterms:modified xsi:type="dcterms:W3CDTF">2018-01-29T21:57:21Z</dcterms:modified>
</cp:coreProperties>
</file>